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7" r:id="rId3"/>
    <p:sldMasterId id="2147483689" r:id="rId4"/>
    <p:sldMasterId id="2147483718" r:id="rId5"/>
    <p:sldMasterId id="2147483730" r:id="rId6"/>
    <p:sldMasterId id="2147483747" r:id="rId7"/>
  </p:sldMasterIdLst>
  <p:notesMasterIdLst>
    <p:notesMasterId r:id="rId43"/>
  </p:notesMasterIdLst>
  <p:sldIdLst>
    <p:sldId id="260" r:id="rId8"/>
    <p:sldId id="261" r:id="rId9"/>
    <p:sldId id="262" r:id="rId10"/>
    <p:sldId id="263" r:id="rId11"/>
    <p:sldId id="266" r:id="rId12"/>
    <p:sldId id="264" r:id="rId13"/>
    <p:sldId id="265" r:id="rId14"/>
    <p:sldId id="267" r:id="rId15"/>
    <p:sldId id="268" r:id="rId16"/>
    <p:sldId id="296" r:id="rId17"/>
    <p:sldId id="269" r:id="rId18"/>
    <p:sldId id="270" r:id="rId19"/>
    <p:sldId id="271" r:id="rId20"/>
    <p:sldId id="272" r:id="rId21"/>
    <p:sldId id="278" r:id="rId22"/>
    <p:sldId id="279" r:id="rId23"/>
    <p:sldId id="280" r:id="rId24"/>
    <p:sldId id="281" r:id="rId25"/>
    <p:sldId id="282" r:id="rId26"/>
    <p:sldId id="273" r:id="rId27"/>
    <p:sldId id="274" r:id="rId28"/>
    <p:sldId id="275" r:id="rId29"/>
    <p:sldId id="276" r:id="rId30"/>
    <p:sldId id="277" r:id="rId31"/>
    <p:sldId id="297" r:id="rId32"/>
    <p:sldId id="298" r:id="rId33"/>
    <p:sldId id="299" r:id="rId34"/>
    <p:sldId id="300" r:id="rId35"/>
    <p:sldId id="301" r:id="rId36"/>
    <p:sldId id="302" r:id="rId37"/>
    <p:sldId id="303" r:id="rId38"/>
    <p:sldId id="304" r:id="rId39"/>
    <p:sldId id="293" r:id="rId40"/>
    <p:sldId id="294"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安心學習助學金" id="{1B41D342-7469-4D70-AB1F-F49EFF86D64A}">
          <p14:sldIdLst>
            <p14:sldId id="260"/>
            <p14:sldId id="261"/>
            <p14:sldId id="262"/>
            <p14:sldId id="263"/>
            <p14:sldId id="266"/>
            <p14:sldId id="264"/>
            <p14:sldId id="265"/>
            <p14:sldId id="267"/>
            <p14:sldId id="268"/>
          </p14:sldIdLst>
        </p14:section>
        <p14:section name="安心就學獎助學金申請資格" id="{7DBD0286-0292-43AC-8343-35CE0043E757}">
          <p14:sldIdLst>
            <p14:sldId id="296"/>
          </p14:sldIdLst>
        </p14:section>
        <p14:section name="課業及競賽獎助學金" id="{193E071F-B926-4F16-9A27-CE2EE8DEDB5F}">
          <p14:sldIdLst>
            <p14:sldId id="269"/>
            <p14:sldId id="270"/>
            <p14:sldId id="271"/>
            <p14:sldId id="272"/>
          </p14:sldIdLst>
        </p14:section>
        <p14:section name="社會實踐輔導助學金" id="{D21B7ED1-119B-4628-BB71-8E3E7F5F026C}">
          <p14:sldIdLst>
            <p14:sldId id="278"/>
            <p14:sldId id="279"/>
            <p14:sldId id="280"/>
            <p14:sldId id="281"/>
            <p14:sldId id="282"/>
          </p14:sldIdLst>
        </p14:section>
        <p14:section name="實習暨職涯活動獎助學金" id="{C3EBFE79-C06F-4D17-899B-C7F729D61EC1}">
          <p14:sldIdLst>
            <p14:sldId id="273"/>
            <p14:sldId id="274"/>
            <p14:sldId id="275"/>
            <p14:sldId id="276"/>
            <p14:sldId id="277"/>
          </p14:sldIdLst>
        </p14:section>
        <p14:section name="外語能力精進獎助學金" id="{1DD8CB88-2B53-416C-B46F-50CF9498C714}">
          <p14:sldIdLst>
            <p14:sldId id="297"/>
            <p14:sldId id="298"/>
            <p14:sldId id="299"/>
            <p14:sldId id="300"/>
            <p14:sldId id="301"/>
            <p14:sldId id="302"/>
            <p14:sldId id="303"/>
            <p14:sldId id="304"/>
          </p14:sldIdLst>
        </p14:section>
        <p14:section name="國外進修補助獎勵金" id="{EC773B82-141D-43F7-B85D-9A214E75FE74}">
          <p14:sldIdLst>
            <p14:sldId id="293"/>
            <p14:sldId id="29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507FF-0997-4796-8D0A-2644E54D5B2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TW" altLang="en-US"/>
        </a:p>
      </dgm:t>
    </dgm:pt>
    <dgm:pt modelId="{10CB3641-611D-4B50-9C5A-6C7791F2069C}">
      <dgm:prSet phldrT="[文字]" custT="1"/>
      <dgm:spPr/>
      <dgm:t>
        <a:bodyPr/>
        <a:lstStyle/>
        <a:p>
          <a:r>
            <a:rPr lang="zh-TW" altLang="en-US" sz="2400" b="1" dirty="0" smtClean="0"/>
            <a:t>參與一對一課業輔導學習歷程紀錄</a:t>
          </a:r>
          <a:endParaRPr lang="zh-TW" altLang="en-US" sz="2400" b="1" dirty="0"/>
        </a:p>
      </dgm:t>
    </dgm:pt>
    <dgm:pt modelId="{A84042BC-90F3-4E9E-8A42-7047186959E5}" type="parTrans" cxnId="{6B71E6ED-F25C-4932-935D-40D1D6E21D63}">
      <dgm:prSet/>
      <dgm:spPr/>
      <dgm:t>
        <a:bodyPr/>
        <a:lstStyle/>
        <a:p>
          <a:endParaRPr lang="zh-TW" altLang="en-US"/>
        </a:p>
      </dgm:t>
    </dgm:pt>
    <dgm:pt modelId="{267FDF98-8DE5-42F6-BEE5-7B9D6C0BB0EB}" type="sibTrans" cxnId="{6B71E6ED-F25C-4932-935D-40D1D6E21D63}">
      <dgm:prSet/>
      <dgm:spPr/>
      <dgm:t>
        <a:bodyPr/>
        <a:lstStyle/>
        <a:p>
          <a:endParaRPr lang="zh-TW" altLang="en-US"/>
        </a:p>
      </dgm:t>
    </dgm:pt>
    <dgm:pt modelId="{2DBA862B-B64F-4DB5-A89C-70D30B8940A6}">
      <dgm:prSet phldrT="[文字]" custT="1"/>
      <dgm:spPr>
        <a:solidFill>
          <a:schemeClr val="accent2">
            <a:lumMod val="40000"/>
            <a:lumOff val="60000"/>
          </a:schemeClr>
        </a:solidFill>
      </dgm:spPr>
      <dgm:t>
        <a:bodyPr/>
        <a:lstStyle/>
        <a:p>
          <a:pPr algn="ctr"/>
          <a:r>
            <a:rPr lang="zh-TW" altLang="en-US" sz="3600" b="1" dirty="0" smtClean="0"/>
            <a:t>接受課輔同學</a:t>
          </a:r>
          <a:endParaRPr lang="zh-TW" altLang="en-US" sz="3600" b="1" dirty="0"/>
        </a:p>
      </dgm:t>
    </dgm:pt>
    <dgm:pt modelId="{993486AA-9744-46BF-84AD-F7C345068912}" type="parTrans" cxnId="{EA15CF07-84DD-4C79-BDB6-8EC74049B222}">
      <dgm:prSet/>
      <dgm:spPr/>
      <dgm:t>
        <a:bodyPr/>
        <a:lstStyle/>
        <a:p>
          <a:endParaRPr lang="zh-TW" altLang="en-US"/>
        </a:p>
      </dgm:t>
    </dgm:pt>
    <dgm:pt modelId="{607BBFE8-5EC9-4682-8070-B988D44E54F6}" type="sibTrans" cxnId="{EA15CF07-84DD-4C79-BDB6-8EC74049B222}">
      <dgm:prSet/>
      <dgm:spPr/>
      <dgm:t>
        <a:bodyPr/>
        <a:lstStyle/>
        <a:p>
          <a:endParaRPr lang="zh-TW" altLang="en-US"/>
        </a:p>
      </dgm:t>
    </dgm:pt>
    <dgm:pt modelId="{913A60A6-E380-4929-88EC-1F9F9D53B0F5}">
      <dgm:prSet phldrT="[文字]" custT="1"/>
      <dgm:spPr/>
      <dgm:t>
        <a:bodyPr/>
        <a:lstStyle/>
        <a:p>
          <a:r>
            <a:rPr lang="zh-TW" altLang="en-US" sz="2400" b="1" dirty="0" smtClean="0"/>
            <a:t>成績進步</a:t>
          </a:r>
          <a:endParaRPr lang="zh-TW" altLang="en-US" sz="2400" b="1" dirty="0"/>
        </a:p>
      </dgm:t>
    </dgm:pt>
    <dgm:pt modelId="{A64320C9-55A8-45A2-BC03-8B28EC35276D}" type="parTrans" cxnId="{1A4A4907-5C2F-4DDC-BB26-6B776146268F}">
      <dgm:prSet/>
      <dgm:spPr/>
      <dgm:t>
        <a:bodyPr/>
        <a:lstStyle/>
        <a:p>
          <a:endParaRPr lang="zh-TW" altLang="en-US"/>
        </a:p>
      </dgm:t>
    </dgm:pt>
    <dgm:pt modelId="{A49F2D31-407A-47DC-A083-2092067E5636}" type="sibTrans" cxnId="{1A4A4907-5C2F-4DDC-BB26-6B776146268F}">
      <dgm:prSet/>
      <dgm:spPr/>
      <dgm:t>
        <a:bodyPr/>
        <a:lstStyle/>
        <a:p>
          <a:endParaRPr lang="zh-TW" altLang="en-US"/>
        </a:p>
      </dgm:t>
    </dgm:pt>
    <dgm:pt modelId="{6802E040-B116-4586-B332-4D32B64C40F3}">
      <dgm:prSet phldrT="[文字]"/>
      <dgm:spPr>
        <a:solidFill>
          <a:schemeClr val="accent2">
            <a:lumMod val="40000"/>
            <a:lumOff val="60000"/>
          </a:schemeClr>
        </a:solidFill>
      </dgm:spPr>
      <dgm:t>
        <a:bodyPr/>
        <a:lstStyle/>
        <a:p>
          <a:r>
            <a:rPr lang="zh-TW" altLang="en-US" b="1" dirty="0" smtClean="0"/>
            <a:t>學業</a:t>
          </a:r>
          <a:endParaRPr lang="zh-TW" altLang="en-US" b="1" dirty="0"/>
        </a:p>
      </dgm:t>
    </dgm:pt>
    <dgm:pt modelId="{690B7473-F729-4BCA-831A-4AFAF4FE84C9}" type="parTrans" cxnId="{0DE8248D-CBFF-4D1B-898A-8A3018AD53D8}">
      <dgm:prSet/>
      <dgm:spPr/>
      <dgm:t>
        <a:bodyPr/>
        <a:lstStyle/>
        <a:p>
          <a:endParaRPr lang="zh-TW" altLang="en-US"/>
        </a:p>
      </dgm:t>
    </dgm:pt>
    <dgm:pt modelId="{C352823F-2B5B-4F26-BE7A-93EE54821BFF}" type="sibTrans" cxnId="{0DE8248D-CBFF-4D1B-898A-8A3018AD53D8}">
      <dgm:prSet/>
      <dgm:spPr/>
      <dgm:t>
        <a:bodyPr/>
        <a:lstStyle/>
        <a:p>
          <a:endParaRPr lang="zh-TW" altLang="en-US"/>
        </a:p>
      </dgm:t>
    </dgm:pt>
    <dgm:pt modelId="{49C6AB34-7658-46B5-BEFE-05771F30F9BA}">
      <dgm:prSet phldrT="[文字]" custT="1"/>
      <dgm:spPr/>
      <dgm:t>
        <a:bodyPr/>
        <a:lstStyle/>
        <a:p>
          <a:r>
            <a:rPr lang="zh-TW" altLang="en-US" sz="2400" b="1" dirty="0" smtClean="0"/>
            <a:t>期末成果報告</a:t>
          </a:r>
          <a:endParaRPr lang="zh-TW" altLang="en-US" sz="2400" b="1" dirty="0"/>
        </a:p>
      </dgm:t>
    </dgm:pt>
    <dgm:pt modelId="{62F9BB0C-ACB2-4C6E-BCC1-F827500A04E4}" type="parTrans" cxnId="{7E2EA237-E50A-4979-9B9E-C044CBB746B9}">
      <dgm:prSet/>
      <dgm:spPr/>
      <dgm:t>
        <a:bodyPr/>
        <a:lstStyle/>
        <a:p>
          <a:endParaRPr lang="zh-TW" altLang="en-US"/>
        </a:p>
      </dgm:t>
    </dgm:pt>
    <dgm:pt modelId="{AD52278A-E19B-4C04-B340-5C0731F1424F}" type="sibTrans" cxnId="{7E2EA237-E50A-4979-9B9E-C044CBB746B9}">
      <dgm:prSet/>
      <dgm:spPr/>
      <dgm:t>
        <a:bodyPr/>
        <a:lstStyle/>
        <a:p>
          <a:endParaRPr lang="zh-TW" altLang="en-US"/>
        </a:p>
      </dgm:t>
    </dgm:pt>
    <dgm:pt modelId="{5E34A047-02A5-484C-82C6-0D880BCC623E}">
      <dgm:prSet phldrT="[文字]"/>
      <dgm:spPr>
        <a:solidFill>
          <a:schemeClr val="accent2">
            <a:lumMod val="40000"/>
            <a:lumOff val="60000"/>
          </a:schemeClr>
        </a:solidFill>
      </dgm:spPr>
      <dgm:t>
        <a:bodyPr/>
        <a:lstStyle/>
        <a:p>
          <a:r>
            <a:rPr lang="zh-TW" altLang="en-US" b="1" dirty="0" smtClean="0"/>
            <a:t>成果</a:t>
          </a:r>
          <a:endParaRPr lang="zh-TW" altLang="en-US" b="1" dirty="0"/>
        </a:p>
      </dgm:t>
    </dgm:pt>
    <dgm:pt modelId="{3718EB67-2704-4496-A8EA-BA9E3C3B49E5}" type="parTrans" cxnId="{A1C7E446-860E-4D59-8429-E1497BFD410F}">
      <dgm:prSet/>
      <dgm:spPr/>
      <dgm:t>
        <a:bodyPr/>
        <a:lstStyle/>
        <a:p>
          <a:endParaRPr lang="zh-TW" altLang="en-US"/>
        </a:p>
      </dgm:t>
    </dgm:pt>
    <dgm:pt modelId="{E6B60E38-ACA0-4586-8860-E2FDAA3EEB7B}" type="sibTrans" cxnId="{A1C7E446-860E-4D59-8429-E1497BFD410F}">
      <dgm:prSet/>
      <dgm:spPr/>
      <dgm:t>
        <a:bodyPr/>
        <a:lstStyle/>
        <a:p>
          <a:endParaRPr lang="zh-TW" altLang="en-US"/>
        </a:p>
      </dgm:t>
    </dgm:pt>
    <dgm:pt modelId="{DF715578-9ADF-4674-910E-1D9911A061F2}" type="pres">
      <dgm:prSet presAssocID="{0E6507FF-0997-4796-8D0A-2644E54D5B28}" presName="Name0" presStyleCnt="0">
        <dgm:presLayoutVars>
          <dgm:chMax val="5"/>
          <dgm:chPref val="5"/>
          <dgm:dir/>
          <dgm:animLvl val="lvl"/>
        </dgm:presLayoutVars>
      </dgm:prSet>
      <dgm:spPr/>
      <dgm:t>
        <a:bodyPr/>
        <a:lstStyle/>
        <a:p>
          <a:endParaRPr lang="zh-TW" altLang="en-US"/>
        </a:p>
      </dgm:t>
    </dgm:pt>
    <dgm:pt modelId="{BA14622A-CC98-43A6-89B9-1E3FEB4AA6E0}" type="pres">
      <dgm:prSet presAssocID="{10CB3641-611D-4B50-9C5A-6C7791F2069C}" presName="parentText1" presStyleLbl="node1" presStyleIdx="0" presStyleCnt="3" custScaleX="100580" custScaleY="124498" custLinFactNeighborX="1127" custLinFactNeighborY="-1862">
        <dgm:presLayoutVars>
          <dgm:chMax/>
          <dgm:chPref val="3"/>
          <dgm:bulletEnabled val="1"/>
        </dgm:presLayoutVars>
      </dgm:prSet>
      <dgm:spPr/>
      <dgm:t>
        <a:bodyPr/>
        <a:lstStyle/>
        <a:p>
          <a:endParaRPr lang="zh-TW" altLang="en-US"/>
        </a:p>
      </dgm:t>
    </dgm:pt>
    <dgm:pt modelId="{F2F5C569-8AE9-45B6-9DC2-344A4402BB58}" type="pres">
      <dgm:prSet presAssocID="{10CB3641-611D-4B50-9C5A-6C7791F2069C}" presName="childText1" presStyleLbl="solidAlignAcc1" presStyleIdx="0" presStyleCnt="3" custLinFactNeighborX="-942" custLinFactNeighborY="3543">
        <dgm:presLayoutVars>
          <dgm:chMax val="0"/>
          <dgm:chPref val="0"/>
          <dgm:bulletEnabled val="1"/>
        </dgm:presLayoutVars>
      </dgm:prSet>
      <dgm:spPr/>
      <dgm:t>
        <a:bodyPr/>
        <a:lstStyle/>
        <a:p>
          <a:endParaRPr lang="zh-TW" altLang="en-US"/>
        </a:p>
      </dgm:t>
    </dgm:pt>
    <dgm:pt modelId="{12BB9987-0F35-4EB5-A4ED-2BBCB08A0CFC}" type="pres">
      <dgm:prSet presAssocID="{913A60A6-E380-4929-88EC-1F9F9D53B0F5}" presName="parentText2" presStyleLbl="node1" presStyleIdx="1" presStyleCnt="3" custScaleX="104233" custScaleY="109431" custLinFactNeighborX="1884" custLinFactNeighborY="16954">
        <dgm:presLayoutVars>
          <dgm:chMax/>
          <dgm:chPref val="3"/>
          <dgm:bulletEnabled val="1"/>
        </dgm:presLayoutVars>
      </dgm:prSet>
      <dgm:spPr/>
      <dgm:t>
        <a:bodyPr/>
        <a:lstStyle/>
        <a:p>
          <a:endParaRPr lang="zh-TW" altLang="en-US"/>
        </a:p>
      </dgm:t>
    </dgm:pt>
    <dgm:pt modelId="{AE3D844A-3988-4E44-ACF7-23D7F6C30CFE}" type="pres">
      <dgm:prSet presAssocID="{913A60A6-E380-4929-88EC-1F9F9D53B0F5}" presName="childText2" presStyleLbl="solidAlignAcc1" presStyleIdx="1" presStyleCnt="3" custScaleX="96775" custScaleY="90597" custLinFactNeighborX="-1426" custLinFactNeighborY="5741">
        <dgm:presLayoutVars>
          <dgm:chMax val="0"/>
          <dgm:chPref val="0"/>
          <dgm:bulletEnabled val="1"/>
        </dgm:presLayoutVars>
      </dgm:prSet>
      <dgm:spPr/>
      <dgm:t>
        <a:bodyPr/>
        <a:lstStyle/>
        <a:p>
          <a:endParaRPr lang="zh-TW" altLang="en-US"/>
        </a:p>
      </dgm:t>
    </dgm:pt>
    <dgm:pt modelId="{4990848F-8B65-42C0-8299-DC9DF50DCA35}" type="pres">
      <dgm:prSet presAssocID="{49C6AB34-7658-46B5-BEFE-05771F30F9BA}" presName="parentText3" presStyleLbl="node1" presStyleIdx="2" presStyleCnt="3" custScaleX="111649" custScaleY="125578" custLinFactNeighborX="6773" custLinFactNeighborY="42851">
        <dgm:presLayoutVars>
          <dgm:chMax/>
          <dgm:chPref val="3"/>
          <dgm:bulletEnabled val="1"/>
        </dgm:presLayoutVars>
      </dgm:prSet>
      <dgm:spPr/>
      <dgm:t>
        <a:bodyPr/>
        <a:lstStyle/>
        <a:p>
          <a:endParaRPr lang="zh-TW" altLang="en-US"/>
        </a:p>
      </dgm:t>
    </dgm:pt>
    <dgm:pt modelId="{C0675063-2A0E-42BE-8732-4AF18744015A}" type="pres">
      <dgm:prSet presAssocID="{49C6AB34-7658-46B5-BEFE-05771F30F9BA}" presName="childText3" presStyleLbl="solidAlignAcc1" presStyleIdx="2" presStyleCnt="3" custScaleY="85060" custLinFactNeighborX="-1846" custLinFactNeighborY="17908">
        <dgm:presLayoutVars>
          <dgm:chMax val="0"/>
          <dgm:chPref val="0"/>
          <dgm:bulletEnabled val="1"/>
        </dgm:presLayoutVars>
      </dgm:prSet>
      <dgm:spPr/>
      <dgm:t>
        <a:bodyPr/>
        <a:lstStyle/>
        <a:p>
          <a:endParaRPr lang="zh-TW" altLang="en-US"/>
        </a:p>
      </dgm:t>
    </dgm:pt>
  </dgm:ptLst>
  <dgm:cxnLst>
    <dgm:cxn modelId="{5150498F-DFBF-4C5C-93AB-CEFDF046AF1A}" type="presOf" srcId="{5E34A047-02A5-484C-82C6-0D880BCC623E}" destId="{C0675063-2A0E-42BE-8732-4AF18744015A}" srcOrd="0" destOrd="0" presId="urn:microsoft.com/office/officeart/2009/3/layout/IncreasingArrowsProcess"/>
    <dgm:cxn modelId="{6B71E6ED-F25C-4932-935D-40D1D6E21D63}" srcId="{0E6507FF-0997-4796-8D0A-2644E54D5B28}" destId="{10CB3641-611D-4B50-9C5A-6C7791F2069C}" srcOrd="0" destOrd="0" parTransId="{A84042BC-90F3-4E9E-8A42-7047186959E5}" sibTransId="{267FDF98-8DE5-42F6-BEE5-7B9D6C0BB0EB}"/>
    <dgm:cxn modelId="{1A2A6F6D-D4E2-4F75-A59B-2DE3AE693097}" type="presOf" srcId="{49C6AB34-7658-46B5-BEFE-05771F30F9BA}" destId="{4990848F-8B65-42C0-8299-DC9DF50DCA35}" srcOrd="0" destOrd="0" presId="urn:microsoft.com/office/officeart/2009/3/layout/IncreasingArrowsProcess"/>
    <dgm:cxn modelId="{DA864376-01DD-411D-951B-D99D54E7B043}" type="presOf" srcId="{6802E040-B116-4586-B332-4D32B64C40F3}" destId="{AE3D844A-3988-4E44-ACF7-23D7F6C30CFE}" srcOrd="0" destOrd="0" presId="urn:microsoft.com/office/officeart/2009/3/layout/IncreasingArrowsProcess"/>
    <dgm:cxn modelId="{7E2EA237-E50A-4979-9B9E-C044CBB746B9}" srcId="{0E6507FF-0997-4796-8D0A-2644E54D5B28}" destId="{49C6AB34-7658-46B5-BEFE-05771F30F9BA}" srcOrd="2" destOrd="0" parTransId="{62F9BB0C-ACB2-4C6E-BCC1-F827500A04E4}" sibTransId="{AD52278A-E19B-4C04-B340-5C0731F1424F}"/>
    <dgm:cxn modelId="{A1C7E446-860E-4D59-8429-E1497BFD410F}" srcId="{49C6AB34-7658-46B5-BEFE-05771F30F9BA}" destId="{5E34A047-02A5-484C-82C6-0D880BCC623E}" srcOrd="0" destOrd="0" parTransId="{3718EB67-2704-4496-A8EA-BA9E3C3B49E5}" sibTransId="{E6B60E38-ACA0-4586-8860-E2FDAA3EEB7B}"/>
    <dgm:cxn modelId="{ECFDE3F1-3336-4A7A-8E94-EC5B063F19FA}" type="presOf" srcId="{0E6507FF-0997-4796-8D0A-2644E54D5B28}" destId="{DF715578-9ADF-4674-910E-1D9911A061F2}" srcOrd="0" destOrd="0" presId="urn:microsoft.com/office/officeart/2009/3/layout/IncreasingArrowsProcess"/>
    <dgm:cxn modelId="{6D227A98-DA47-44AC-8E8B-AB11A3E92331}" type="presOf" srcId="{2DBA862B-B64F-4DB5-A89C-70D30B8940A6}" destId="{F2F5C569-8AE9-45B6-9DC2-344A4402BB58}" srcOrd="0" destOrd="0" presId="urn:microsoft.com/office/officeart/2009/3/layout/IncreasingArrowsProcess"/>
    <dgm:cxn modelId="{0DE8248D-CBFF-4D1B-898A-8A3018AD53D8}" srcId="{913A60A6-E380-4929-88EC-1F9F9D53B0F5}" destId="{6802E040-B116-4586-B332-4D32B64C40F3}" srcOrd="0" destOrd="0" parTransId="{690B7473-F729-4BCA-831A-4AFAF4FE84C9}" sibTransId="{C352823F-2B5B-4F26-BE7A-93EE54821BFF}"/>
    <dgm:cxn modelId="{1A4A4907-5C2F-4DDC-BB26-6B776146268F}" srcId="{0E6507FF-0997-4796-8D0A-2644E54D5B28}" destId="{913A60A6-E380-4929-88EC-1F9F9D53B0F5}" srcOrd="1" destOrd="0" parTransId="{A64320C9-55A8-45A2-BC03-8B28EC35276D}" sibTransId="{A49F2D31-407A-47DC-A083-2092067E5636}"/>
    <dgm:cxn modelId="{306F0548-90FA-4A71-A22C-A693559486F9}" type="presOf" srcId="{10CB3641-611D-4B50-9C5A-6C7791F2069C}" destId="{BA14622A-CC98-43A6-89B9-1E3FEB4AA6E0}" srcOrd="0" destOrd="0" presId="urn:microsoft.com/office/officeart/2009/3/layout/IncreasingArrowsProcess"/>
    <dgm:cxn modelId="{3A372CC7-3EE0-40A1-B2D3-68AA2B234E68}" type="presOf" srcId="{913A60A6-E380-4929-88EC-1F9F9D53B0F5}" destId="{12BB9987-0F35-4EB5-A4ED-2BBCB08A0CFC}" srcOrd="0" destOrd="0" presId="urn:microsoft.com/office/officeart/2009/3/layout/IncreasingArrowsProcess"/>
    <dgm:cxn modelId="{EA15CF07-84DD-4C79-BDB6-8EC74049B222}" srcId="{10CB3641-611D-4B50-9C5A-6C7791F2069C}" destId="{2DBA862B-B64F-4DB5-A89C-70D30B8940A6}" srcOrd="0" destOrd="0" parTransId="{993486AA-9744-46BF-84AD-F7C345068912}" sibTransId="{607BBFE8-5EC9-4682-8070-B988D44E54F6}"/>
    <dgm:cxn modelId="{D71A2577-ED06-43F7-A923-8C30A6AE6B43}" type="presParOf" srcId="{DF715578-9ADF-4674-910E-1D9911A061F2}" destId="{BA14622A-CC98-43A6-89B9-1E3FEB4AA6E0}" srcOrd="0" destOrd="0" presId="urn:microsoft.com/office/officeart/2009/3/layout/IncreasingArrowsProcess"/>
    <dgm:cxn modelId="{405ADB0F-4125-46A8-8E8B-9AD71B239E44}" type="presParOf" srcId="{DF715578-9ADF-4674-910E-1D9911A061F2}" destId="{F2F5C569-8AE9-45B6-9DC2-344A4402BB58}" srcOrd="1" destOrd="0" presId="urn:microsoft.com/office/officeart/2009/3/layout/IncreasingArrowsProcess"/>
    <dgm:cxn modelId="{C23466FF-26DB-4F86-BF7A-732A6F0693D6}" type="presParOf" srcId="{DF715578-9ADF-4674-910E-1D9911A061F2}" destId="{12BB9987-0F35-4EB5-A4ED-2BBCB08A0CFC}" srcOrd="2" destOrd="0" presId="urn:microsoft.com/office/officeart/2009/3/layout/IncreasingArrowsProcess"/>
    <dgm:cxn modelId="{3C03D53F-6FEB-4D37-925C-9EA48B0E164B}" type="presParOf" srcId="{DF715578-9ADF-4674-910E-1D9911A061F2}" destId="{AE3D844A-3988-4E44-ACF7-23D7F6C30CFE}" srcOrd="3" destOrd="0" presId="urn:microsoft.com/office/officeart/2009/3/layout/IncreasingArrowsProcess"/>
    <dgm:cxn modelId="{50CB00AB-C6A6-4C5C-AF77-3DA3D8B429E4}" type="presParOf" srcId="{DF715578-9ADF-4674-910E-1D9911A061F2}" destId="{4990848F-8B65-42C0-8299-DC9DF50DCA35}" srcOrd="4" destOrd="0" presId="urn:microsoft.com/office/officeart/2009/3/layout/IncreasingArrowsProcess"/>
    <dgm:cxn modelId="{55834144-20FF-456D-9D03-D7E65B101B69}" type="presParOf" srcId="{DF715578-9ADF-4674-910E-1D9911A061F2}" destId="{C0675063-2A0E-42BE-8732-4AF18744015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507FF-0997-4796-8D0A-2644E54D5B2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TW" altLang="en-US"/>
        </a:p>
      </dgm:t>
    </dgm:pt>
    <dgm:pt modelId="{10CB3641-611D-4B50-9C5A-6C7791F2069C}">
      <dgm:prSet phldrT="[文字]" custT="1"/>
      <dgm:spPr/>
      <dgm:t>
        <a:bodyPr/>
        <a:lstStyle/>
        <a:p>
          <a:r>
            <a:rPr lang="zh-TW" altLang="en-US" sz="2400" b="1" dirty="0" smtClean="0"/>
            <a:t>一對一課業輔導</a:t>
          </a:r>
          <a:endParaRPr lang="zh-TW" altLang="en-US" sz="2400" b="1" dirty="0"/>
        </a:p>
      </dgm:t>
    </dgm:pt>
    <dgm:pt modelId="{A84042BC-90F3-4E9E-8A42-7047186959E5}" type="parTrans" cxnId="{6B71E6ED-F25C-4932-935D-40D1D6E21D63}">
      <dgm:prSet/>
      <dgm:spPr/>
      <dgm:t>
        <a:bodyPr/>
        <a:lstStyle/>
        <a:p>
          <a:endParaRPr lang="zh-TW" altLang="en-US"/>
        </a:p>
      </dgm:t>
    </dgm:pt>
    <dgm:pt modelId="{267FDF98-8DE5-42F6-BEE5-7B9D6C0BB0EB}" type="sibTrans" cxnId="{6B71E6ED-F25C-4932-935D-40D1D6E21D63}">
      <dgm:prSet/>
      <dgm:spPr/>
      <dgm:t>
        <a:bodyPr/>
        <a:lstStyle/>
        <a:p>
          <a:endParaRPr lang="zh-TW" altLang="en-US"/>
        </a:p>
      </dgm:t>
    </dgm:pt>
    <dgm:pt modelId="{2DBA862B-B64F-4DB5-A89C-70D30B8940A6}">
      <dgm:prSet phldrT="[文字]" custT="1"/>
      <dgm:spPr>
        <a:solidFill>
          <a:schemeClr val="accent2">
            <a:lumMod val="40000"/>
            <a:lumOff val="60000"/>
          </a:schemeClr>
        </a:solidFill>
      </dgm:spPr>
      <dgm:t>
        <a:bodyPr/>
        <a:lstStyle/>
        <a:p>
          <a:pPr algn="ctr"/>
          <a:r>
            <a:rPr lang="zh-TW" altLang="en-US" sz="4400" b="1" dirty="0" smtClean="0"/>
            <a:t>課輔學伴</a:t>
          </a:r>
          <a:endParaRPr lang="zh-TW" altLang="en-US" sz="4400" b="1" dirty="0"/>
        </a:p>
      </dgm:t>
    </dgm:pt>
    <dgm:pt modelId="{993486AA-9744-46BF-84AD-F7C345068912}" type="parTrans" cxnId="{EA15CF07-84DD-4C79-BDB6-8EC74049B222}">
      <dgm:prSet/>
      <dgm:spPr/>
      <dgm:t>
        <a:bodyPr/>
        <a:lstStyle/>
        <a:p>
          <a:endParaRPr lang="zh-TW" altLang="en-US"/>
        </a:p>
      </dgm:t>
    </dgm:pt>
    <dgm:pt modelId="{607BBFE8-5EC9-4682-8070-B988D44E54F6}" type="sibTrans" cxnId="{EA15CF07-84DD-4C79-BDB6-8EC74049B222}">
      <dgm:prSet/>
      <dgm:spPr/>
      <dgm:t>
        <a:bodyPr/>
        <a:lstStyle/>
        <a:p>
          <a:endParaRPr lang="zh-TW" altLang="en-US"/>
        </a:p>
      </dgm:t>
    </dgm:pt>
    <dgm:pt modelId="{913A60A6-E380-4929-88EC-1F9F9D53B0F5}">
      <dgm:prSet phldrT="[文字]" custT="1"/>
      <dgm:spPr/>
      <dgm:t>
        <a:bodyPr/>
        <a:lstStyle/>
        <a:p>
          <a:r>
            <a:rPr lang="zh-TW" altLang="en-US" sz="2400" b="1" dirty="0" smtClean="0"/>
            <a:t>成績進步</a:t>
          </a:r>
          <a:endParaRPr lang="zh-TW" altLang="en-US" sz="2400" b="1" dirty="0"/>
        </a:p>
      </dgm:t>
    </dgm:pt>
    <dgm:pt modelId="{A64320C9-55A8-45A2-BC03-8B28EC35276D}" type="parTrans" cxnId="{1A4A4907-5C2F-4DDC-BB26-6B776146268F}">
      <dgm:prSet/>
      <dgm:spPr/>
      <dgm:t>
        <a:bodyPr/>
        <a:lstStyle/>
        <a:p>
          <a:endParaRPr lang="zh-TW" altLang="en-US"/>
        </a:p>
      </dgm:t>
    </dgm:pt>
    <dgm:pt modelId="{A49F2D31-407A-47DC-A083-2092067E5636}" type="sibTrans" cxnId="{1A4A4907-5C2F-4DDC-BB26-6B776146268F}">
      <dgm:prSet/>
      <dgm:spPr/>
      <dgm:t>
        <a:bodyPr/>
        <a:lstStyle/>
        <a:p>
          <a:endParaRPr lang="zh-TW" altLang="en-US"/>
        </a:p>
      </dgm:t>
    </dgm:pt>
    <dgm:pt modelId="{6802E040-B116-4586-B332-4D32B64C40F3}">
      <dgm:prSet phldrT="[文字]"/>
      <dgm:spPr>
        <a:solidFill>
          <a:schemeClr val="accent2">
            <a:lumMod val="40000"/>
            <a:lumOff val="60000"/>
          </a:schemeClr>
        </a:solidFill>
      </dgm:spPr>
      <dgm:t>
        <a:bodyPr/>
        <a:lstStyle/>
        <a:p>
          <a:r>
            <a:rPr lang="zh-TW" altLang="en-US" b="1" dirty="0" smtClean="0"/>
            <a:t>學業</a:t>
          </a:r>
          <a:endParaRPr lang="zh-TW" altLang="en-US" b="1" dirty="0"/>
        </a:p>
      </dgm:t>
    </dgm:pt>
    <dgm:pt modelId="{690B7473-F729-4BCA-831A-4AFAF4FE84C9}" type="parTrans" cxnId="{0DE8248D-CBFF-4D1B-898A-8A3018AD53D8}">
      <dgm:prSet/>
      <dgm:spPr/>
      <dgm:t>
        <a:bodyPr/>
        <a:lstStyle/>
        <a:p>
          <a:endParaRPr lang="zh-TW" altLang="en-US"/>
        </a:p>
      </dgm:t>
    </dgm:pt>
    <dgm:pt modelId="{C352823F-2B5B-4F26-BE7A-93EE54821BFF}" type="sibTrans" cxnId="{0DE8248D-CBFF-4D1B-898A-8A3018AD53D8}">
      <dgm:prSet/>
      <dgm:spPr/>
      <dgm:t>
        <a:bodyPr/>
        <a:lstStyle/>
        <a:p>
          <a:endParaRPr lang="zh-TW" altLang="en-US"/>
        </a:p>
      </dgm:t>
    </dgm:pt>
    <dgm:pt modelId="{49C6AB34-7658-46B5-BEFE-05771F30F9BA}">
      <dgm:prSet phldrT="[文字]" custT="1"/>
      <dgm:spPr/>
      <dgm:t>
        <a:bodyPr/>
        <a:lstStyle/>
        <a:p>
          <a:r>
            <a:rPr lang="zh-TW" altLang="en-US" sz="2400" b="1" dirty="0" smtClean="0"/>
            <a:t>期末成果報告</a:t>
          </a:r>
          <a:endParaRPr lang="zh-TW" altLang="en-US" sz="2400" b="1" dirty="0"/>
        </a:p>
      </dgm:t>
    </dgm:pt>
    <dgm:pt modelId="{62F9BB0C-ACB2-4C6E-BCC1-F827500A04E4}" type="parTrans" cxnId="{7E2EA237-E50A-4979-9B9E-C044CBB746B9}">
      <dgm:prSet/>
      <dgm:spPr/>
      <dgm:t>
        <a:bodyPr/>
        <a:lstStyle/>
        <a:p>
          <a:endParaRPr lang="zh-TW" altLang="en-US"/>
        </a:p>
      </dgm:t>
    </dgm:pt>
    <dgm:pt modelId="{AD52278A-E19B-4C04-B340-5C0731F1424F}" type="sibTrans" cxnId="{7E2EA237-E50A-4979-9B9E-C044CBB746B9}">
      <dgm:prSet/>
      <dgm:spPr/>
      <dgm:t>
        <a:bodyPr/>
        <a:lstStyle/>
        <a:p>
          <a:endParaRPr lang="zh-TW" altLang="en-US"/>
        </a:p>
      </dgm:t>
    </dgm:pt>
    <dgm:pt modelId="{5E34A047-02A5-484C-82C6-0D880BCC623E}">
      <dgm:prSet phldrT="[文字]"/>
      <dgm:spPr>
        <a:solidFill>
          <a:schemeClr val="accent2">
            <a:lumMod val="40000"/>
            <a:lumOff val="60000"/>
          </a:schemeClr>
        </a:solidFill>
      </dgm:spPr>
      <dgm:t>
        <a:bodyPr/>
        <a:lstStyle/>
        <a:p>
          <a:r>
            <a:rPr lang="zh-TW" altLang="en-US" b="1" dirty="0" smtClean="0"/>
            <a:t>成果</a:t>
          </a:r>
          <a:endParaRPr lang="zh-TW" altLang="en-US" b="1" dirty="0"/>
        </a:p>
      </dgm:t>
    </dgm:pt>
    <dgm:pt modelId="{3718EB67-2704-4496-A8EA-BA9E3C3B49E5}" type="parTrans" cxnId="{A1C7E446-860E-4D59-8429-E1497BFD410F}">
      <dgm:prSet/>
      <dgm:spPr/>
      <dgm:t>
        <a:bodyPr/>
        <a:lstStyle/>
        <a:p>
          <a:endParaRPr lang="zh-TW" altLang="en-US"/>
        </a:p>
      </dgm:t>
    </dgm:pt>
    <dgm:pt modelId="{E6B60E38-ACA0-4586-8860-E2FDAA3EEB7B}" type="sibTrans" cxnId="{A1C7E446-860E-4D59-8429-E1497BFD410F}">
      <dgm:prSet/>
      <dgm:spPr/>
      <dgm:t>
        <a:bodyPr/>
        <a:lstStyle/>
        <a:p>
          <a:endParaRPr lang="zh-TW" altLang="en-US"/>
        </a:p>
      </dgm:t>
    </dgm:pt>
    <dgm:pt modelId="{DF715578-9ADF-4674-910E-1D9911A061F2}" type="pres">
      <dgm:prSet presAssocID="{0E6507FF-0997-4796-8D0A-2644E54D5B28}" presName="Name0" presStyleCnt="0">
        <dgm:presLayoutVars>
          <dgm:chMax val="5"/>
          <dgm:chPref val="5"/>
          <dgm:dir/>
          <dgm:animLvl val="lvl"/>
        </dgm:presLayoutVars>
      </dgm:prSet>
      <dgm:spPr/>
      <dgm:t>
        <a:bodyPr/>
        <a:lstStyle/>
        <a:p>
          <a:endParaRPr lang="zh-TW" altLang="en-US"/>
        </a:p>
      </dgm:t>
    </dgm:pt>
    <dgm:pt modelId="{BA14622A-CC98-43A6-89B9-1E3FEB4AA6E0}" type="pres">
      <dgm:prSet presAssocID="{10CB3641-611D-4B50-9C5A-6C7791F2069C}" presName="parentText1" presStyleLbl="node1" presStyleIdx="0" presStyleCnt="3" custScaleX="100580" custScaleY="124498" custLinFactNeighborX="1127" custLinFactNeighborY="-1862">
        <dgm:presLayoutVars>
          <dgm:chMax/>
          <dgm:chPref val="3"/>
          <dgm:bulletEnabled val="1"/>
        </dgm:presLayoutVars>
      </dgm:prSet>
      <dgm:spPr/>
      <dgm:t>
        <a:bodyPr/>
        <a:lstStyle/>
        <a:p>
          <a:endParaRPr lang="zh-TW" altLang="en-US"/>
        </a:p>
      </dgm:t>
    </dgm:pt>
    <dgm:pt modelId="{F2F5C569-8AE9-45B6-9DC2-344A4402BB58}" type="pres">
      <dgm:prSet presAssocID="{10CB3641-611D-4B50-9C5A-6C7791F2069C}" presName="childText1" presStyleLbl="solidAlignAcc1" presStyleIdx="0" presStyleCnt="3" custLinFactNeighborX="-942" custLinFactNeighborY="3543">
        <dgm:presLayoutVars>
          <dgm:chMax val="0"/>
          <dgm:chPref val="0"/>
          <dgm:bulletEnabled val="1"/>
        </dgm:presLayoutVars>
      </dgm:prSet>
      <dgm:spPr/>
      <dgm:t>
        <a:bodyPr/>
        <a:lstStyle/>
        <a:p>
          <a:endParaRPr lang="zh-TW" altLang="en-US"/>
        </a:p>
      </dgm:t>
    </dgm:pt>
    <dgm:pt modelId="{12BB9987-0F35-4EB5-A4ED-2BBCB08A0CFC}" type="pres">
      <dgm:prSet presAssocID="{913A60A6-E380-4929-88EC-1F9F9D53B0F5}" presName="parentText2" presStyleLbl="node1" presStyleIdx="1" presStyleCnt="3" custScaleX="104233" custScaleY="109431" custLinFactNeighborX="1884" custLinFactNeighborY="16954">
        <dgm:presLayoutVars>
          <dgm:chMax/>
          <dgm:chPref val="3"/>
          <dgm:bulletEnabled val="1"/>
        </dgm:presLayoutVars>
      </dgm:prSet>
      <dgm:spPr/>
      <dgm:t>
        <a:bodyPr/>
        <a:lstStyle/>
        <a:p>
          <a:endParaRPr lang="zh-TW" altLang="en-US"/>
        </a:p>
      </dgm:t>
    </dgm:pt>
    <dgm:pt modelId="{AE3D844A-3988-4E44-ACF7-23D7F6C30CFE}" type="pres">
      <dgm:prSet presAssocID="{913A60A6-E380-4929-88EC-1F9F9D53B0F5}" presName="childText2" presStyleLbl="solidAlignAcc1" presStyleIdx="1" presStyleCnt="3" custScaleX="96775" custScaleY="90597" custLinFactNeighborX="-1426" custLinFactNeighborY="5741">
        <dgm:presLayoutVars>
          <dgm:chMax val="0"/>
          <dgm:chPref val="0"/>
          <dgm:bulletEnabled val="1"/>
        </dgm:presLayoutVars>
      </dgm:prSet>
      <dgm:spPr/>
      <dgm:t>
        <a:bodyPr/>
        <a:lstStyle/>
        <a:p>
          <a:endParaRPr lang="zh-TW" altLang="en-US"/>
        </a:p>
      </dgm:t>
    </dgm:pt>
    <dgm:pt modelId="{4990848F-8B65-42C0-8299-DC9DF50DCA35}" type="pres">
      <dgm:prSet presAssocID="{49C6AB34-7658-46B5-BEFE-05771F30F9BA}" presName="parentText3" presStyleLbl="node1" presStyleIdx="2" presStyleCnt="3" custScaleX="107014" custScaleY="125578" custLinFactNeighborX="6773" custLinFactNeighborY="42851">
        <dgm:presLayoutVars>
          <dgm:chMax/>
          <dgm:chPref val="3"/>
          <dgm:bulletEnabled val="1"/>
        </dgm:presLayoutVars>
      </dgm:prSet>
      <dgm:spPr/>
      <dgm:t>
        <a:bodyPr/>
        <a:lstStyle/>
        <a:p>
          <a:endParaRPr lang="zh-TW" altLang="en-US"/>
        </a:p>
      </dgm:t>
    </dgm:pt>
    <dgm:pt modelId="{C0675063-2A0E-42BE-8732-4AF18744015A}" type="pres">
      <dgm:prSet presAssocID="{49C6AB34-7658-46B5-BEFE-05771F30F9BA}" presName="childText3" presStyleLbl="solidAlignAcc1" presStyleIdx="2" presStyleCnt="3" custScaleY="85060" custLinFactNeighborX="-1846" custLinFactNeighborY="17908">
        <dgm:presLayoutVars>
          <dgm:chMax val="0"/>
          <dgm:chPref val="0"/>
          <dgm:bulletEnabled val="1"/>
        </dgm:presLayoutVars>
      </dgm:prSet>
      <dgm:spPr/>
      <dgm:t>
        <a:bodyPr/>
        <a:lstStyle/>
        <a:p>
          <a:endParaRPr lang="zh-TW" altLang="en-US"/>
        </a:p>
      </dgm:t>
    </dgm:pt>
  </dgm:ptLst>
  <dgm:cxnLst>
    <dgm:cxn modelId="{5150498F-DFBF-4C5C-93AB-CEFDF046AF1A}" type="presOf" srcId="{5E34A047-02A5-484C-82C6-0D880BCC623E}" destId="{C0675063-2A0E-42BE-8732-4AF18744015A}" srcOrd="0" destOrd="0" presId="urn:microsoft.com/office/officeart/2009/3/layout/IncreasingArrowsProcess"/>
    <dgm:cxn modelId="{6B71E6ED-F25C-4932-935D-40D1D6E21D63}" srcId="{0E6507FF-0997-4796-8D0A-2644E54D5B28}" destId="{10CB3641-611D-4B50-9C5A-6C7791F2069C}" srcOrd="0" destOrd="0" parTransId="{A84042BC-90F3-4E9E-8A42-7047186959E5}" sibTransId="{267FDF98-8DE5-42F6-BEE5-7B9D6C0BB0EB}"/>
    <dgm:cxn modelId="{1A2A6F6D-D4E2-4F75-A59B-2DE3AE693097}" type="presOf" srcId="{49C6AB34-7658-46B5-BEFE-05771F30F9BA}" destId="{4990848F-8B65-42C0-8299-DC9DF50DCA35}" srcOrd="0" destOrd="0" presId="urn:microsoft.com/office/officeart/2009/3/layout/IncreasingArrowsProcess"/>
    <dgm:cxn modelId="{DA864376-01DD-411D-951B-D99D54E7B043}" type="presOf" srcId="{6802E040-B116-4586-B332-4D32B64C40F3}" destId="{AE3D844A-3988-4E44-ACF7-23D7F6C30CFE}" srcOrd="0" destOrd="0" presId="urn:microsoft.com/office/officeart/2009/3/layout/IncreasingArrowsProcess"/>
    <dgm:cxn modelId="{7E2EA237-E50A-4979-9B9E-C044CBB746B9}" srcId="{0E6507FF-0997-4796-8D0A-2644E54D5B28}" destId="{49C6AB34-7658-46B5-BEFE-05771F30F9BA}" srcOrd="2" destOrd="0" parTransId="{62F9BB0C-ACB2-4C6E-BCC1-F827500A04E4}" sibTransId="{AD52278A-E19B-4C04-B340-5C0731F1424F}"/>
    <dgm:cxn modelId="{A1C7E446-860E-4D59-8429-E1497BFD410F}" srcId="{49C6AB34-7658-46B5-BEFE-05771F30F9BA}" destId="{5E34A047-02A5-484C-82C6-0D880BCC623E}" srcOrd="0" destOrd="0" parTransId="{3718EB67-2704-4496-A8EA-BA9E3C3B49E5}" sibTransId="{E6B60E38-ACA0-4586-8860-E2FDAA3EEB7B}"/>
    <dgm:cxn modelId="{ECFDE3F1-3336-4A7A-8E94-EC5B063F19FA}" type="presOf" srcId="{0E6507FF-0997-4796-8D0A-2644E54D5B28}" destId="{DF715578-9ADF-4674-910E-1D9911A061F2}" srcOrd="0" destOrd="0" presId="urn:microsoft.com/office/officeart/2009/3/layout/IncreasingArrowsProcess"/>
    <dgm:cxn modelId="{6D227A98-DA47-44AC-8E8B-AB11A3E92331}" type="presOf" srcId="{2DBA862B-B64F-4DB5-A89C-70D30B8940A6}" destId="{F2F5C569-8AE9-45B6-9DC2-344A4402BB58}" srcOrd="0" destOrd="0" presId="urn:microsoft.com/office/officeart/2009/3/layout/IncreasingArrowsProcess"/>
    <dgm:cxn modelId="{0DE8248D-CBFF-4D1B-898A-8A3018AD53D8}" srcId="{913A60A6-E380-4929-88EC-1F9F9D53B0F5}" destId="{6802E040-B116-4586-B332-4D32B64C40F3}" srcOrd="0" destOrd="0" parTransId="{690B7473-F729-4BCA-831A-4AFAF4FE84C9}" sibTransId="{C352823F-2B5B-4F26-BE7A-93EE54821BFF}"/>
    <dgm:cxn modelId="{1A4A4907-5C2F-4DDC-BB26-6B776146268F}" srcId="{0E6507FF-0997-4796-8D0A-2644E54D5B28}" destId="{913A60A6-E380-4929-88EC-1F9F9D53B0F5}" srcOrd="1" destOrd="0" parTransId="{A64320C9-55A8-45A2-BC03-8B28EC35276D}" sibTransId="{A49F2D31-407A-47DC-A083-2092067E5636}"/>
    <dgm:cxn modelId="{306F0548-90FA-4A71-A22C-A693559486F9}" type="presOf" srcId="{10CB3641-611D-4B50-9C5A-6C7791F2069C}" destId="{BA14622A-CC98-43A6-89B9-1E3FEB4AA6E0}" srcOrd="0" destOrd="0" presId="urn:microsoft.com/office/officeart/2009/3/layout/IncreasingArrowsProcess"/>
    <dgm:cxn modelId="{3A372CC7-3EE0-40A1-B2D3-68AA2B234E68}" type="presOf" srcId="{913A60A6-E380-4929-88EC-1F9F9D53B0F5}" destId="{12BB9987-0F35-4EB5-A4ED-2BBCB08A0CFC}" srcOrd="0" destOrd="0" presId="urn:microsoft.com/office/officeart/2009/3/layout/IncreasingArrowsProcess"/>
    <dgm:cxn modelId="{EA15CF07-84DD-4C79-BDB6-8EC74049B222}" srcId="{10CB3641-611D-4B50-9C5A-6C7791F2069C}" destId="{2DBA862B-B64F-4DB5-A89C-70D30B8940A6}" srcOrd="0" destOrd="0" parTransId="{993486AA-9744-46BF-84AD-F7C345068912}" sibTransId="{607BBFE8-5EC9-4682-8070-B988D44E54F6}"/>
    <dgm:cxn modelId="{D71A2577-ED06-43F7-A923-8C30A6AE6B43}" type="presParOf" srcId="{DF715578-9ADF-4674-910E-1D9911A061F2}" destId="{BA14622A-CC98-43A6-89B9-1E3FEB4AA6E0}" srcOrd="0" destOrd="0" presId="urn:microsoft.com/office/officeart/2009/3/layout/IncreasingArrowsProcess"/>
    <dgm:cxn modelId="{405ADB0F-4125-46A8-8E8B-9AD71B239E44}" type="presParOf" srcId="{DF715578-9ADF-4674-910E-1D9911A061F2}" destId="{F2F5C569-8AE9-45B6-9DC2-344A4402BB58}" srcOrd="1" destOrd="0" presId="urn:microsoft.com/office/officeart/2009/3/layout/IncreasingArrowsProcess"/>
    <dgm:cxn modelId="{C23466FF-26DB-4F86-BF7A-732A6F0693D6}" type="presParOf" srcId="{DF715578-9ADF-4674-910E-1D9911A061F2}" destId="{12BB9987-0F35-4EB5-A4ED-2BBCB08A0CFC}" srcOrd="2" destOrd="0" presId="urn:microsoft.com/office/officeart/2009/3/layout/IncreasingArrowsProcess"/>
    <dgm:cxn modelId="{3C03D53F-6FEB-4D37-925C-9EA48B0E164B}" type="presParOf" srcId="{DF715578-9ADF-4674-910E-1D9911A061F2}" destId="{AE3D844A-3988-4E44-ACF7-23D7F6C30CFE}" srcOrd="3" destOrd="0" presId="urn:microsoft.com/office/officeart/2009/3/layout/IncreasingArrowsProcess"/>
    <dgm:cxn modelId="{50CB00AB-C6A6-4C5C-AF77-3DA3D8B429E4}" type="presParOf" srcId="{DF715578-9ADF-4674-910E-1D9911A061F2}" destId="{4990848F-8B65-42C0-8299-DC9DF50DCA35}" srcOrd="4" destOrd="0" presId="urn:microsoft.com/office/officeart/2009/3/layout/IncreasingArrowsProcess"/>
    <dgm:cxn modelId="{55834144-20FF-456D-9D03-D7E65B101B69}" type="presParOf" srcId="{DF715578-9ADF-4674-910E-1D9911A061F2}" destId="{C0675063-2A0E-42BE-8732-4AF18744015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839CC-899D-499A-91C8-44FF3C996BE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zh-TW" altLang="en-US"/>
        </a:p>
      </dgm:t>
    </dgm:pt>
    <dgm:pt modelId="{F8BF234A-9F5D-4479-8D5A-6D4B095240A0}">
      <dgm:prSet phldrT="[文字]" custT="1"/>
      <dgm:spPr/>
      <dgm:t>
        <a:bodyPr/>
        <a:lstStyle/>
        <a:p>
          <a:r>
            <a:rPr lang="zh-TW" altLang="en-US" sz="2800" b="1" dirty="0" smtClean="0">
              <a:solidFill>
                <a:schemeClr val="tx1"/>
              </a:solidFill>
            </a:rPr>
            <a:t>獲校內、校外或國際競賽獎項</a:t>
          </a:r>
          <a:endParaRPr lang="zh-TW" altLang="en-US" sz="2800" b="1" dirty="0">
            <a:solidFill>
              <a:schemeClr val="tx1"/>
            </a:solidFill>
          </a:endParaRPr>
        </a:p>
      </dgm:t>
    </dgm:pt>
    <dgm:pt modelId="{E8AC3C3F-77AB-409C-9919-AE26EA1A2273}" type="parTrans" cxnId="{BF988ECE-3461-40C7-A462-317902F99211}">
      <dgm:prSet/>
      <dgm:spPr/>
      <dgm:t>
        <a:bodyPr/>
        <a:lstStyle/>
        <a:p>
          <a:endParaRPr lang="zh-TW" altLang="en-US"/>
        </a:p>
      </dgm:t>
    </dgm:pt>
    <dgm:pt modelId="{0A5BAA84-2F05-4106-8753-9921132CCD25}" type="sibTrans" cxnId="{BF988ECE-3461-40C7-A462-317902F99211}">
      <dgm:prSet/>
      <dgm:spPr/>
      <dgm:t>
        <a:bodyPr/>
        <a:lstStyle/>
        <a:p>
          <a:endParaRPr lang="zh-TW" altLang="en-US"/>
        </a:p>
      </dgm:t>
    </dgm:pt>
    <dgm:pt modelId="{35D35538-633A-42E5-A51A-DD186110AAD9}">
      <dgm:prSet phldrT="[文字]" custT="1"/>
      <dgm:spPr/>
      <dgm:t>
        <a:bodyPr/>
        <a:lstStyle/>
        <a:p>
          <a:r>
            <a:rPr lang="zh-TW" altLang="en-US" sz="2800" b="1" dirty="0" smtClean="0">
              <a:solidFill>
                <a:schemeClr val="tx1"/>
              </a:solidFill>
              <a:latin typeface="+mn-ea"/>
              <a:ea typeface="+mn-ea"/>
            </a:rPr>
            <a:t>申請並檢附相關文件</a:t>
          </a:r>
          <a:r>
            <a:rPr lang="en-US" altLang="zh-TW" sz="2800" b="1" dirty="0" smtClean="0">
              <a:solidFill>
                <a:schemeClr val="tx1"/>
              </a:solidFill>
              <a:latin typeface="+mn-ea"/>
              <a:ea typeface="+mn-ea"/>
            </a:rPr>
            <a:t>(</a:t>
          </a:r>
          <a:r>
            <a:rPr lang="zh-TW" altLang="en-US" sz="2800" b="1" dirty="0" smtClean="0">
              <a:solidFill>
                <a:schemeClr val="tx1"/>
              </a:solidFill>
              <a:latin typeface="+mn-ea"/>
              <a:ea typeface="+mn-ea"/>
            </a:rPr>
            <a:t>含歷程記錄</a:t>
          </a:r>
          <a:r>
            <a:rPr lang="en-US" altLang="zh-TW" sz="2800" b="1" dirty="0" smtClean="0">
              <a:solidFill>
                <a:schemeClr val="tx1"/>
              </a:solidFill>
              <a:latin typeface="+mn-ea"/>
              <a:ea typeface="+mn-ea"/>
            </a:rPr>
            <a:t>)</a:t>
          </a:r>
          <a:endParaRPr lang="zh-TW" altLang="en-US" sz="2800" b="1" dirty="0">
            <a:solidFill>
              <a:schemeClr val="tx1"/>
            </a:solidFill>
            <a:latin typeface="+mn-ea"/>
            <a:ea typeface="+mn-ea"/>
          </a:endParaRPr>
        </a:p>
      </dgm:t>
    </dgm:pt>
    <dgm:pt modelId="{5E519FCF-14CD-4AF8-807F-85647B8E7613}" type="parTrans" cxnId="{F84A6502-34A1-46E0-953B-D998AC90F6E4}">
      <dgm:prSet/>
      <dgm:spPr/>
      <dgm:t>
        <a:bodyPr/>
        <a:lstStyle/>
        <a:p>
          <a:endParaRPr lang="zh-TW" altLang="en-US"/>
        </a:p>
      </dgm:t>
    </dgm:pt>
    <dgm:pt modelId="{582ABB36-5F85-428F-96A1-79719983B408}" type="sibTrans" cxnId="{F84A6502-34A1-46E0-953B-D998AC90F6E4}">
      <dgm:prSet/>
      <dgm:spPr/>
      <dgm:t>
        <a:bodyPr/>
        <a:lstStyle/>
        <a:p>
          <a:endParaRPr lang="zh-TW" altLang="en-US"/>
        </a:p>
      </dgm:t>
    </dgm:pt>
    <dgm:pt modelId="{7A8D5E5A-3D7E-45BE-87AC-67C4144F0CFE}">
      <dgm:prSet phldrT="[文字]" custT="1"/>
      <dgm:spPr>
        <a:solidFill>
          <a:srgbClr val="FFFF00"/>
        </a:solidFill>
        <a:ln>
          <a:solidFill>
            <a:schemeClr val="tx1"/>
          </a:solidFill>
        </a:ln>
      </dgm:spPr>
      <dgm:t>
        <a:bodyPr/>
        <a:lstStyle/>
        <a:p>
          <a:pPr marL="0" algn="ctr" defTabSz="457200" rtl="0" eaLnBrk="1" latinLnBrk="0" hangingPunct="1"/>
          <a:r>
            <a:rPr lang="zh-TW" altLang="en-US" sz="2800" b="1" kern="1200" dirty="0" smtClean="0">
              <a:solidFill>
                <a:schemeClr val="tx1"/>
              </a:solidFill>
              <a:latin typeface="+mn-lt"/>
              <a:ea typeface="+mn-ea"/>
              <a:cs typeface="+mn-cs"/>
            </a:rPr>
            <a:t>經委員會審核每人至多</a:t>
          </a:r>
          <a:r>
            <a:rPr lang="en-US" altLang="zh-TW" sz="2800" b="1" kern="1200" dirty="0" smtClean="0">
              <a:solidFill>
                <a:schemeClr val="tx1"/>
              </a:solidFill>
              <a:latin typeface="+mn-lt"/>
              <a:ea typeface="+mn-ea"/>
              <a:cs typeface="+mn-cs"/>
            </a:rPr>
            <a:t>40,000</a:t>
          </a:r>
          <a:r>
            <a:rPr lang="zh-TW" altLang="en-US" sz="2800" b="1" kern="1200" dirty="0" smtClean="0">
              <a:solidFill>
                <a:schemeClr val="tx1"/>
              </a:solidFill>
              <a:latin typeface="+mn-lt"/>
              <a:ea typeface="+mn-ea"/>
              <a:cs typeface="+mn-cs"/>
            </a:rPr>
            <a:t>元為原則</a:t>
          </a:r>
          <a:endParaRPr lang="zh-TW" altLang="en-US" sz="2800" b="1" kern="1200" dirty="0">
            <a:solidFill>
              <a:schemeClr val="tx1"/>
            </a:solidFill>
            <a:latin typeface="+mn-lt"/>
            <a:ea typeface="+mn-ea"/>
            <a:cs typeface="+mn-cs"/>
          </a:endParaRPr>
        </a:p>
      </dgm:t>
    </dgm:pt>
    <dgm:pt modelId="{77BD13C1-2E70-454F-93BB-C1E6076A529A}" type="parTrans" cxnId="{DDE68141-86ED-4477-B475-25E205743703}">
      <dgm:prSet/>
      <dgm:spPr/>
      <dgm:t>
        <a:bodyPr/>
        <a:lstStyle/>
        <a:p>
          <a:endParaRPr lang="zh-TW" altLang="en-US"/>
        </a:p>
      </dgm:t>
    </dgm:pt>
    <dgm:pt modelId="{CFD7DC01-20B8-435C-8D26-E32831D87EF3}" type="sibTrans" cxnId="{DDE68141-86ED-4477-B475-25E205743703}">
      <dgm:prSet/>
      <dgm:spPr/>
      <dgm:t>
        <a:bodyPr/>
        <a:lstStyle/>
        <a:p>
          <a:endParaRPr lang="zh-TW" altLang="en-US"/>
        </a:p>
      </dgm:t>
    </dgm:pt>
    <dgm:pt modelId="{22644EB2-EB15-4CC2-88BC-5C772E7FC533}" type="pres">
      <dgm:prSet presAssocID="{D12839CC-899D-499A-91C8-44FF3C996BE3}" presName="Name0" presStyleCnt="0">
        <dgm:presLayoutVars>
          <dgm:chPref val="1"/>
          <dgm:dir/>
          <dgm:animOne val="branch"/>
          <dgm:animLvl val="lvl"/>
          <dgm:resizeHandles/>
        </dgm:presLayoutVars>
      </dgm:prSet>
      <dgm:spPr/>
      <dgm:t>
        <a:bodyPr/>
        <a:lstStyle/>
        <a:p>
          <a:endParaRPr lang="zh-TW" altLang="en-US"/>
        </a:p>
      </dgm:t>
    </dgm:pt>
    <dgm:pt modelId="{1630FBAA-495A-43BC-A969-D3902CD4E0A0}" type="pres">
      <dgm:prSet presAssocID="{F8BF234A-9F5D-4479-8D5A-6D4B095240A0}" presName="vertOne" presStyleCnt="0"/>
      <dgm:spPr/>
    </dgm:pt>
    <dgm:pt modelId="{5B9F1DF4-2A2B-4C6A-A327-938FD8EA635E}" type="pres">
      <dgm:prSet presAssocID="{F8BF234A-9F5D-4479-8D5A-6D4B095240A0}" presName="txOne" presStyleLbl="node0" presStyleIdx="0" presStyleCnt="1" custScaleX="88088" custScaleY="20004" custLinFactNeighborX="0" custLinFactNeighborY="-1014">
        <dgm:presLayoutVars>
          <dgm:chPref val="3"/>
        </dgm:presLayoutVars>
      </dgm:prSet>
      <dgm:spPr/>
      <dgm:t>
        <a:bodyPr/>
        <a:lstStyle/>
        <a:p>
          <a:endParaRPr lang="zh-TW" altLang="en-US"/>
        </a:p>
      </dgm:t>
    </dgm:pt>
    <dgm:pt modelId="{3514D1A9-89AA-44E6-86BF-B6D83F3C5447}" type="pres">
      <dgm:prSet presAssocID="{F8BF234A-9F5D-4479-8D5A-6D4B095240A0}" presName="parTransOne" presStyleCnt="0"/>
      <dgm:spPr/>
    </dgm:pt>
    <dgm:pt modelId="{FF2C0FD2-51D2-499C-9CEF-A0838D2B7DD2}" type="pres">
      <dgm:prSet presAssocID="{F8BF234A-9F5D-4479-8D5A-6D4B095240A0}" presName="horzOne" presStyleCnt="0"/>
      <dgm:spPr/>
    </dgm:pt>
    <dgm:pt modelId="{811CD6D8-2BD2-4007-A192-29665078C7FC}" type="pres">
      <dgm:prSet presAssocID="{35D35538-633A-42E5-A51A-DD186110AAD9}" presName="vertTwo" presStyleCnt="0"/>
      <dgm:spPr/>
    </dgm:pt>
    <dgm:pt modelId="{0EC1F3AA-2816-475A-8C05-5268BE4C1CEC}" type="pres">
      <dgm:prSet presAssocID="{35D35538-633A-42E5-A51A-DD186110AAD9}" presName="txTwo" presStyleLbl="node2" presStyleIdx="0" presStyleCnt="1" custScaleX="76275" custScaleY="16108" custLinFactNeighborX="8909" custLinFactNeighborY="-32505">
        <dgm:presLayoutVars>
          <dgm:chPref val="3"/>
        </dgm:presLayoutVars>
      </dgm:prSet>
      <dgm:spPr/>
      <dgm:t>
        <a:bodyPr/>
        <a:lstStyle/>
        <a:p>
          <a:endParaRPr lang="zh-TW" altLang="en-US"/>
        </a:p>
      </dgm:t>
    </dgm:pt>
    <dgm:pt modelId="{A8E30D3D-6762-4E4A-A75B-2547F2D4F7CD}" type="pres">
      <dgm:prSet presAssocID="{35D35538-633A-42E5-A51A-DD186110AAD9}" presName="parTransTwo" presStyleCnt="0"/>
      <dgm:spPr/>
    </dgm:pt>
    <dgm:pt modelId="{4582691D-80E3-46CD-82AF-03E0D793DE2F}" type="pres">
      <dgm:prSet presAssocID="{35D35538-633A-42E5-A51A-DD186110AAD9}" presName="horzTwo" presStyleCnt="0"/>
      <dgm:spPr/>
    </dgm:pt>
    <dgm:pt modelId="{CFA99A88-3A1C-450E-AE42-4F2BC381EFA8}" type="pres">
      <dgm:prSet presAssocID="{7A8D5E5A-3D7E-45BE-87AC-67C4144F0CFE}" presName="vertThree" presStyleCnt="0"/>
      <dgm:spPr/>
    </dgm:pt>
    <dgm:pt modelId="{9DFCF8E1-D801-4491-BF1D-3DB5FC6ECE71}" type="pres">
      <dgm:prSet presAssocID="{7A8D5E5A-3D7E-45BE-87AC-67C4144F0CFE}" presName="txThree" presStyleLbl="node3" presStyleIdx="0" presStyleCnt="1" custScaleY="19346" custLinFactNeighborX="-30" custLinFactNeighborY="-8825">
        <dgm:presLayoutVars>
          <dgm:chPref val="3"/>
        </dgm:presLayoutVars>
      </dgm:prSet>
      <dgm:spPr/>
      <dgm:t>
        <a:bodyPr/>
        <a:lstStyle/>
        <a:p>
          <a:endParaRPr lang="zh-TW" altLang="en-US"/>
        </a:p>
      </dgm:t>
    </dgm:pt>
    <dgm:pt modelId="{752F90F7-FD51-45B0-9CE4-CE6018DC444B}" type="pres">
      <dgm:prSet presAssocID="{7A8D5E5A-3D7E-45BE-87AC-67C4144F0CFE}" presName="horzThree" presStyleCnt="0"/>
      <dgm:spPr/>
    </dgm:pt>
  </dgm:ptLst>
  <dgm:cxnLst>
    <dgm:cxn modelId="{F84A6502-34A1-46E0-953B-D998AC90F6E4}" srcId="{F8BF234A-9F5D-4479-8D5A-6D4B095240A0}" destId="{35D35538-633A-42E5-A51A-DD186110AAD9}" srcOrd="0" destOrd="0" parTransId="{5E519FCF-14CD-4AF8-807F-85647B8E7613}" sibTransId="{582ABB36-5F85-428F-96A1-79719983B408}"/>
    <dgm:cxn modelId="{CAC6E0CD-574F-47A2-B882-3F87681F5666}" type="presOf" srcId="{7A8D5E5A-3D7E-45BE-87AC-67C4144F0CFE}" destId="{9DFCF8E1-D801-4491-BF1D-3DB5FC6ECE71}" srcOrd="0" destOrd="0" presId="urn:microsoft.com/office/officeart/2005/8/layout/hierarchy4"/>
    <dgm:cxn modelId="{BA7A58FD-8037-488E-9498-5FE51467C8CD}" type="presOf" srcId="{D12839CC-899D-499A-91C8-44FF3C996BE3}" destId="{22644EB2-EB15-4CC2-88BC-5C772E7FC533}" srcOrd="0" destOrd="0" presId="urn:microsoft.com/office/officeart/2005/8/layout/hierarchy4"/>
    <dgm:cxn modelId="{DDE68141-86ED-4477-B475-25E205743703}" srcId="{35D35538-633A-42E5-A51A-DD186110AAD9}" destId="{7A8D5E5A-3D7E-45BE-87AC-67C4144F0CFE}" srcOrd="0" destOrd="0" parTransId="{77BD13C1-2E70-454F-93BB-C1E6076A529A}" sibTransId="{CFD7DC01-20B8-435C-8D26-E32831D87EF3}"/>
    <dgm:cxn modelId="{BF988ECE-3461-40C7-A462-317902F99211}" srcId="{D12839CC-899D-499A-91C8-44FF3C996BE3}" destId="{F8BF234A-9F5D-4479-8D5A-6D4B095240A0}" srcOrd="0" destOrd="0" parTransId="{E8AC3C3F-77AB-409C-9919-AE26EA1A2273}" sibTransId="{0A5BAA84-2F05-4106-8753-9921132CCD25}"/>
    <dgm:cxn modelId="{A3B8DD63-7794-46B3-8144-9394DE19C5D2}" type="presOf" srcId="{35D35538-633A-42E5-A51A-DD186110AAD9}" destId="{0EC1F3AA-2816-475A-8C05-5268BE4C1CEC}" srcOrd="0" destOrd="0" presId="urn:microsoft.com/office/officeart/2005/8/layout/hierarchy4"/>
    <dgm:cxn modelId="{7D6EDA2D-247D-47D3-9E86-726B9B1F4067}" type="presOf" srcId="{F8BF234A-9F5D-4479-8D5A-6D4B095240A0}" destId="{5B9F1DF4-2A2B-4C6A-A327-938FD8EA635E}" srcOrd="0" destOrd="0" presId="urn:microsoft.com/office/officeart/2005/8/layout/hierarchy4"/>
    <dgm:cxn modelId="{62357165-F6D3-482E-B8BA-6178D7EA2CB7}" type="presParOf" srcId="{22644EB2-EB15-4CC2-88BC-5C772E7FC533}" destId="{1630FBAA-495A-43BC-A969-D3902CD4E0A0}" srcOrd="0" destOrd="0" presId="urn:microsoft.com/office/officeart/2005/8/layout/hierarchy4"/>
    <dgm:cxn modelId="{3FC2A00D-775D-4A77-969B-3CFA49A73AB0}" type="presParOf" srcId="{1630FBAA-495A-43BC-A969-D3902CD4E0A0}" destId="{5B9F1DF4-2A2B-4C6A-A327-938FD8EA635E}" srcOrd="0" destOrd="0" presId="urn:microsoft.com/office/officeart/2005/8/layout/hierarchy4"/>
    <dgm:cxn modelId="{2173FE71-E231-4884-8CD1-CA62DB1CF784}" type="presParOf" srcId="{1630FBAA-495A-43BC-A969-D3902CD4E0A0}" destId="{3514D1A9-89AA-44E6-86BF-B6D83F3C5447}" srcOrd="1" destOrd="0" presId="urn:microsoft.com/office/officeart/2005/8/layout/hierarchy4"/>
    <dgm:cxn modelId="{BFC1998A-B376-4B39-90DF-F8A267FC3F98}" type="presParOf" srcId="{1630FBAA-495A-43BC-A969-D3902CD4E0A0}" destId="{FF2C0FD2-51D2-499C-9CEF-A0838D2B7DD2}" srcOrd="2" destOrd="0" presId="urn:microsoft.com/office/officeart/2005/8/layout/hierarchy4"/>
    <dgm:cxn modelId="{234E679D-9502-4C6D-AD69-61A4E7616952}" type="presParOf" srcId="{FF2C0FD2-51D2-499C-9CEF-A0838D2B7DD2}" destId="{811CD6D8-2BD2-4007-A192-29665078C7FC}" srcOrd="0" destOrd="0" presId="urn:microsoft.com/office/officeart/2005/8/layout/hierarchy4"/>
    <dgm:cxn modelId="{D332BC44-ED40-4F9D-991F-87A76EA4F9D8}" type="presParOf" srcId="{811CD6D8-2BD2-4007-A192-29665078C7FC}" destId="{0EC1F3AA-2816-475A-8C05-5268BE4C1CEC}" srcOrd="0" destOrd="0" presId="urn:microsoft.com/office/officeart/2005/8/layout/hierarchy4"/>
    <dgm:cxn modelId="{A41B57D6-47DC-4E79-B8F4-F713081606C0}" type="presParOf" srcId="{811CD6D8-2BD2-4007-A192-29665078C7FC}" destId="{A8E30D3D-6762-4E4A-A75B-2547F2D4F7CD}" srcOrd="1" destOrd="0" presId="urn:microsoft.com/office/officeart/2005/8/layout/hierarchy4"/>
    <dgm:cxn modelId="{ABCC301A-CF1A-4113-8F0C-72BD3594A9C0}" type="presParOf" srcId="{811CD6D8-2BD2-4007-A192-29665078C7FC}" destId="{4582691D-80E3-46CD-82AF-03E0D793DE2F}" srcOrd="2" destOrd="0" presId="urn:microsoft.com/office/officeart/2005/8/layout/hierarchy4"/>
    <dgm:cxn modelId="{B125A8EB-5A6A-44B2-9ED2-96900717965A}" type="presParOf" srcId="{4582691D-80E3-46CD-82AF-03E0D793DE2F}" destId="{CFA99A88-3A1C-450E-AE42-4F2BC381EFA8}" srcOrd="0" destOrd="0" presId="urn:microsoft.com/office/officeart/2005/8/layout/hierarchy4"/>
    <dgm:cxn modelId="{8B67354B-C9C8-4917-A20A-E4ABF8EF4044}" type="presParOf" srcId="{CFA99A88-3A1C-450E-AE42-4F2BC381EFA8}" destId="{9DFCF8E1-D801-4491-BF1D-3DB5FC6ECE71}" srcOrd="0" destOrd="0" presId="urn:microsoft.com/office/officeart/2005/8/layout/hierarchy4"/>
    <dgm:cxn modelId="{C646CD9B-93DB-4279-8524-FAC966058146}" type="presParOf" srcId="{CFA99A88-3A1C-450E-AE42-4F2BC381EFA8}" destId="{752F90F7-FD51-45B0-9CE4-CE6018DC444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622A-CC98-43A6-89B9-1E3FEB4AA6E0}">
      <dsp:nvSpPr>
        <dsp:cNvPr id="0" name=""/>
        <dsp:cNvSpPr/>
      </dsp:nvSpPr>
      <dsp:spPr>
        <a:xfrm>
          <a:off x="0" y="1162648"/>
          <a:ext cx="6480720" cy="1168285"/>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8971" numCol="1" spcCol="1270" anchor="ctr" anchorCtr="0">
          <a:noAutofit/>
        </a:bodyPr>
        <a:lstStyle/>
        <a:p>
          <a:pPr lvl="0" algn="l" defTabSz="1066800">
            <a:lnSpc>
              <a:spcPct val="90000"/>
            </a:lnSpc>
            <a:spcBef>
              <a:spcPct val="0"/>
            </a:spcBef>
            <a:spcAft>
              <a:spcPct val="35000"/>
            </a:spcAft>
          </a:pPr>
          <a:r>
            <a:rPr lang="zh-TW" altLang="en-US" sz="2400" b="1" kern="1200" dirty="0" smtClean="0"/>
            <a:t>參與一對一課業輔導學習歷程紀錄</a:t>
          </a:r>
          <a:endParaRPr lang="zh-TW" altLang="en-US" sz="2400" b="1" kern="1200" dirty="0"/>
        </a:p>
      </dsp:txBody>
      <dsp:txXfrm>
        <a:off x="0" y="1454719"/>
        <a:ext cx="6188649" cy="584143"/>
      </dsp:txXfrm>
    </dsp:sp>
    <dsp:sp modelId="{F2F5C569-8AE9-45B6-9DC2-344A4402BB58}">
      <dsp:nvSpPr>
        <dsp:cNvPr id="0" name=""/>
        <dsp:cNvSpPr/>
      </dsp:nvSpPr>
      <dsp:spPr>
        <a:xfrm>
          <a:off x="-44027" y="2082751"/>
          <a:ext cx="1984551" cy="1807698"/>
        </a:xfrm>
        <a:prstGeom prst="rect">
          <a:avLst/>
        </a:prstGeom>
        <a:solidFill>
          <a:schemeClr val="accent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zh-TW" altLang="en-US" sz="3600" b="1" kern="1200" dirty="0" smtClean="0"/>
            <a:t>接受課輔同學</a:t>
          </a:r>
          <a:endParaRPr lang="zh-TW" altLang="en-US" sz="3600" b="1" kern="1200" dirty="0"/>
        </a:p>
      </dsp:txBody>
      <dsp:txXfrm>
        <a:off x="-44027" y="2082751"/>
        <a:ext cx="1984551" cy="1807698"/>
      </dsp:txXfrm>
    </dsp:sp>
    <dsp:sp modelId="{12BB9987-0F35-4EB5-A4ED-2BBCB08A0CFC}">
      <dsp:nvSpPr>
        <dsp:cNvPr id="0" name=""/>
        <dsp:cNvSpPr/>
      </dsp:nvSpPr>
      <dsp:spPr>
        <a:xfrm>
          <a:off x="1846153" y="1722710"/>
          <a:ext cx="4647538" cy="1026897"/>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8971" numCol="1" spcCol="1270" anchor="ctr" anchorCtr="0">
          <a:noAutofit/>
        </a:bodyPr>
        <a:lstStyle/>
        <a:p>
          <a:pPr lvl="0" algn="l" defTabSz="1066800">
            <a:lnSpc>
              <a:spcPct val="90000"/>
            </a:lnSpc>
            <a:spcBef>
              <a:spcPct val="0"/>
            </a:spcBef>
            <a:spcAft>
              <a:spcPct val="35000"/>
            </a:spcAft>
          </a:pPr>
          <a:r>
            <a:rPr lang="zh-TW" altLang="en-US" sz="2400" b="1" kern="1200" dirty="0" smtClean="0"/>
            <a:t>成績進步</a:t>
          </a:r>
          <a:endParaRPr lang="zh-TW" altLang="en-US" sz="2400" b="1" kern="1200" dirty="0"/>
        </a:p>
      </dsp:txBody>
      <dsp:txXfrm>
        <a:off x="1846153" y="1979434"/>
        <a:ext cx="4390814" cy="513449"/>
      </dsp:txXfrm>
    </dsp:sp>
    <dsp:sp modelId="{AE3D844A-3988-4E44-ACF7-23D7F6C30CFE}">
      <dsp:nvSpPr>
        <dsp:cNvPr id="0" name=""/>
        <dsp:cNvSpPr/>
      </dsp:nvSpPr>
      <dsp:spPr>
        <a:xfrm>
          <a:off x="1944224" y="2520272"/>
          <a:ext cx="1920549" cy="1637720"/>
        </a:xfrm>
        <a:prstGeom prst="rect">
          <a:avLst/>
        </a:prstGeom>
        <a:solidFill>
          <a:schemeClr val="accent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zh-TW" altLang="en-US" sz="5400" b="1" kern="1200" dirty="0" smtClean="0"/>
            <a:t>學業</a:t>
          </a:r>
          <a:endParaRPr lang="zh-TW" altLang="en-US" sz="5400" b="1" kern="1200" dirty="0"/>
        </a:p>
      </dsp:txBody>
      <dsp:txXfrm>
        <a:off x="1944224" y="2520272"/>
        <a:ext cx="1920549" cy="1637720"/>
      </dsp:txXfrm>
    </dsp:sp>
    <dsp:sp modelId="{4990848F-8B65-42C0-8299-DC9DF50DCA35}">
      <dsp:nvSpPr>
        <dsp:cNvPr id="0" name=""/>
        <dsp:cNvSpPr/>
      </dsp:nvSpPr>
      <dsp:spPr>
        <a:xfrm>
          <a:off x="3780962" y="2202764"/>
          <a:ext cx="2762470" cy="117842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8971" numCol="1" spcCol="1270" anchor="ctr" anchorCtr="0">
          <a:noAutofit/>
        </a:bodyPr>
        <a:lstStyle/>
        <a:p>
          <a:pPr lvl="0" algn="l" defTabSz="1066800">
            <a:lnSpc>
              <a:spcPct val="90000"/>
            </a:lnSpc>
            <a:spcBef>
              <a:spcPct val="0"/>
            </a:spcBef>
            <a:spcAft>
              <a:spcPct val="35000"/>
            </a:spcAft>
          </a:pPr>
          <a:r>
            <a:rPr lang="zh-TW" altLang="en-US" sz="2400" b="1" kern="1200" dirty="0" smtClean="0"/>
            <a:t>期末成果報告</a:t>
          </a:r>
          <a:endParaRPr lang="zh-TW" altLang="en-US" sz="2400" b="1" kern="1200" dirty="0"/>
        </a:p>
      </dsp:txBody>
      <dsp:txXfrm>
        <a:off x="3780962" y="2497369"/>
        <a:ext cx="2467865" cy="589210"/>
      </dsp:txXfrm>
    </dsp:sp>
    <dsp:sp modelId="{C0675063-2A0E-42BE-8732-4AF18744015A}">
      <dsp:nvSpPr>
        <dsp:cNvPr id="0" name=""/>
        <dsp:cNvSpPr/>
      </dsp:nvSpPr>
      <dsp:spPr>
        <a:xfrm>
          <a:off x="3888440" y="3096346"/>
          <a:ext cx="1984551" cy="1515124"/>
        </a:xfrm>
        <a:prstGeom prst="rect">
          <a:avLst/>
        </a:prstGeom>
        <a:solidFill>
          <a:schemeClr val="accent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zh-TW" altLang="en-US" sz="5400" b="1" kern="1200" dirty="0" smtClean="0"/>
            <a:t>成果</a:t>
          </a:r>
          <a:endParaRPr lang="zh-TW" altLang="en-US" sz="5400" b="1" kern="1200" dirty="0"/>
        </a:p>
      </dsp:txBody>
      <dsp:txXfrm>
        <a:off x="3888440" y="3096346"/>
        <a:ext cx="1984551" cy="1515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622A-CC98-43A6-89B9-1E3FEB4AA6E0}">
      <dsp:nvSpPr>
        <dsp:cNvPr id="0" name=""/>
        <dsp:cNvSpPr/>
      </dsp:nvSpPr>
      <dsp:spPr>
        <a:xfrm>
          <a:off x="0" y="1162648"/>
          <a:ext cx="6480720" cy="1168285"/>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8971" numCol="1" spcCol="1270" anchor="ctr" anchorCtr="0">
          <a:noAutofit/>
        </a:bodyPr>
        <a:lstStyle/>
        <a:p>
          <a:pPr lvl="0" algn="l" defTabSz="1066800">
            <a:lnSpc>
              <a:spcPct val="90000"/>
            </a:lnSpc>
            <a:spcBef>
              <a:spcPct val="0"/>
            </a:spcBef>
            <a:spcAft>
              <a:spcPct val="35000"/>
            </a:spcAft>
          </a:pPr>
          <a:r>
            <a:rPr lang="zh-TW" altLang="en-US" sz="2400" b="1" kern="1200" dirty="0" smtClean="0"/>
            <a:t>一對一課業輔導</a:t>
          </a:r>
          <a:endParaRPr lang="zh-TW" altLang="en-US" sz="2400" b="1" kern="1200" dirty="0"/>
        </a:p>
      </dsp:txBody>
      <dsp:txXfrm>
        <a:off x="0" y="1454719"/>
        <a:ext cx="6188649" cy="584143"/>
      </dsp:txXfrm>
    </dsp:sp>
    <dsp:sp modelId="{F2F5C569-8AE9-45B6-9DC2-344A4402BB58}">
      <dsp:nvSpPr>
        <dsp:cNvPr id="0" name=""/>
        <dsp:cNvSpPr/>
      </dsp:nvSpPr>
      <dsp:spPr>
        <a:xfrm>
          <a:off x="-19156" y="2082751"/>
          <a:ext cx="1984551" cy="1807698"/>
        </a:xfrm>
        <a:prstGeom prst="rect">
          <a:avLst/>
        </a:prstGeom>
        <a:solidFill>
          <a:schemeClr val="accent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ctr" defTabSz="1955800">
            <a:lnSpc>
              <a:spcPct val="90000"/>
            </a:lnSpc>
            <a:spcBef>
              <a:spcPct val="0"/>
            </a:spcBef>
            <a:spcAft>
              <a:spcPct val="35000"/>
            </a:spcAft>
          </a:pPr>
          <a:r>
            <a:rPr lang="zh-TW" altLang="en-US" sz="4400" b="1" kern="1200" dirty="0" smtClean="0"/>
            <a:t>課輔學伴</a:t>
          </a:r>
          <a:endParaRPr lang="zh-TW" altLang="en-US" sz="4400" b="1" kern="1200" dirty="0"/>
        </a:p>
      </dsp:txBody>
      <dsp:txXfrm>
        <a:off x="-19156" y="2082751"/>
        <a:ext cx="1984551" cy="1807698"/>
      </dsp:txXfrm>
    </dsp:sp>
    <dsp:sp modelId="{12BB9987-0F35-4EB5-A4ED-2BBCB08A0CFC}">
      <dsp:nvSpPr>
        <dsp:cNvPr id="0" name=""/>
        <dsp:cNvSpPr/>
      </dsp:nvSpPr>
      <dsp:spPr>
        <a:xfrm>
          <a:off x="1871024" y="1722710"/>
          <a:ext cx="4647538" cy="1026897"/>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8971" numCol="1" spcCol="1270" anchor="ctr" anchorCtr="0">
          <a:noAutofit/>
        </a:bodyPr>
        <a:lstStyle/>
        <a:p>
          <a:pPr lvl="0" algn="l" defTabSz="1066800">
            <a:lnSpc>
              <a:spcPct val="90000"/>
            </a:lnSpc>
            <a:spcBef>
              <a:spcPct val="0"/>
            </a:spcBef>
            <a:spcAft>
              <a:spcPct val="35000"/>
            </a:spcAft>
          </a:pPr>
          <a:r>
            <a:rPr lang="zh-TW" altLang="en-US" sz="2400" b="1" kern="1200" dirty="0" smtClean="0"/>
            <a:t>成績進步</a:t>
          </a:r>
          <a:endParaRPr lang="zh-TW" altLang="en-US" sz="2400" b="1" kern="1200" dirty="0"/>
        </a:p>
      </dsp:txBody>
      <dsp:txXfrm>
        <a:off x="1871024" y="1979434"/>
        <a:ext cx="4390814" cy="513449"/>
      </dsp:txXfrm>
    </dsp:sp>
    <dsp:sp modelId="{AE3D844A-3988-4E44-ACF7-23D7F6C30CFE}">
      <dsp:nvSpPr>
        <dsp:cNvPr id="0" name=""/>
        <dsp:cNvSpPr/>
      </dsp:nvSpPr>
      <dsp:spPr>
        <a:xfrm>
          <a:off x="1969095" y="2520272"/>
          <a:ext cx="1920549" cy="1637720"/>
        </a:xfrm>
        <a:prstGeom prst="rect">
          <a:avLst/>
        </a:prstGeom>
        <a:solidFill>
          <a:schemeClr val="accent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zh-TW" altLang="en-US" sz="5400" b="1" kern="1200" dirty="0" smtClean="0"/>
            <a:t>學業</a:t>
          </a:r>
          <a:endParaRPr lang="zh-TW" altLang="en-US" sz="5400" b="1" kern="1200" dirty="0"/>
        </a:p>
      </dsp:txBody>
      <dsp:txXfrm>
        <a:off x="1969095" y="2520272"/>
        <a:ext cx="1920549" cy="1637720"/>
      </dsp:txXfrm>
    </dsp:sp>
    <dsp:sp modelId="{4990848F-8B65-42C0-8299-DC9DF50DCA35}">
      <dsp:nvSpPr>
        <dsp:cNvPr id="0" name=""/>
        <dsp:cNvSpPr/>
      </dsp:nvSpPr>
      <dsp:spPr>
        <a:xfrm>
          <a:off x="3863174" y="2202764"/>
          <a:ext cx="2647789" cy="117842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8971" numCol="1" spcCol="1270" anchor="ctr" anchorCtr="0">
          <a:noAutofit/>
        </a:bodyPr>
        <a:lstStyle/>
        <a:p>
          <a:pPr lvl="0" algn="l" defTabSz="1066800">
            <a:lnSpc>
              <a:spcPct val="90000"/>
            </a:lnSpc>
            <a:spcBef>
              <a:spcPct val="0"/>
            </a:spcBef>
            <a:spcAft>
              <a:spcPct val="35000"/>
            </a:spcAft>
          </a:pPr>
          <a:r>
            <a:rPr lang="zh-TW" altLang="en-US" sz="2400" b="1" kern="1200" dirty="0" smtClean="0"/>
            <a:t>期末成果報告</a:t>
          </a:r>
          <a:endParaRPr lang="zh-TW" altLang="en-US" sz="2400" b="1" kern="1200" dirty="0"/>
        </a:p>
      </dsp:txBody>
      <dsp:txXfrm>
        <a:off x="3863174" y="2497369"/>
        <a:ext cx="2353184" cy="589210"/>
      </dsp:txXfrm>
    </dsp:sp>
    <dsp:sp modelId="{C0675063-2A0E-42BE-8732-4AF18744015A}">
      <dsp:nvSpPr>
        <dsp:cNvPr id="0" name=""/>
        <dsp:cNvSpPr/>
      </dsp:nvSpPr>
      <dsp:spPr>
        <a:xfrm>
          <a:off x="3913311" y="3096346"/>
          <a:ext cx="1984551" cy="1515124"/>
        </a:xfrm>
        <a:prstGeom prst="rect">
          <a:avLst/>
        </a:prstGeom>
        <a:solidFill>
          <a:schemeClr val="accent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zh-TW" altLang="en-US" sz="5400" b="1" kern="1200" dirty="0" smtClean="0"/>
            <a:t>成果</a:t>
          </a:r>
          <a:endParaRPr lang="zh-TW" altLang="en-US" sz="5400" b="1" kern="1200" dirty="0"/>
        </a:p>
      </dsp:txBody>
      <dsp:txXfrm>
        <a:off x="3913311" y="3096346"/>
        <a:ext cx="1984551" cy="151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F1DF4-2A2B-4C6A-A327-938FD8EA635E}">
      <dsp:nvSpPr>
        <dsp:cNvPr id="0" name=""/>
        <dsp:cNvSpPr/>
      </dsp:nvSpPr>
      <dsp:spPr>
        <a:xfrm>
          <a:off x="432056" y="378398"/>
          <a:ext cx="6338018" cy="7058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rPr>
            <a:t>獲校內、校外或國際競賽獎項</a:t>
          </a:r>
          <a:endParaRPr lang="zh-TW" altLang="en-US" sz="2800" b="1" kern="1200" dirty="0">
            <a:solidFill>
              <a:schemeClr val="tx1"/>
            </a:solidFill>
          </a:endParaRPr>
        </a:p>
      </dsp:txBody>
      <dsp:txXfrm>
        <a:off x="452729" y="399071"/>
        <a:ext cx="6296672" cy="664473"/>
      </dsp:txXfrm>
    </dsp:sp>
    <dsp:sp modelId="{0EC1F3AA-2816-475A-8C05-5268BE4C1CEC}">
      <dsp:nvSpPr>
        <dsp:cNvPr id="0" name=""/>
        <dsp:cNvSpPr/>
      </dsp:nvSpPr>
      <dsp:spPr>
        <a:xfrm>
          <a:off x="1498046" y="1360528"/>
          <a:ext cx="5488061" cy="5683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mn-ea"/>
              <a:ea typeface="+mn-ea"/>
            </a:rPr>
            <a:t>申請並檢附相關文件</a:t>
          </a:r>
          <a:r>
            <a:rPr lang="en-US" altLang="zh-TW" sz="2800" b="1" kern="1200" dirty="0" smtClean="0">
              <a:solidFill>
                <a:schemeClr val="tx1"/>
              </a:solidFill>
              <a:latin typeface="+mn-ea"/>
              <a:ea typeface="+mn-ea"/>
            </a:rPr>
            <a:t>(</a:t>
          </a:r>
          <a:r>
            <a:rPr lang="zh-TW" altLang="en-US" sz="2800" b="1" kern="1200" dirty="0" smtClean="0">
              <a:solidFill>
                <a:schemeClr val="tx1"/>
              </a:solidFill>
              <a:latin typeface="+mn-ea"/>
              <a:ea typeface="+mn-ea"/>
            </a:rPr>
            <a:t>含歷程記錄</a:t>
          </a:r>
          <a:r>
            <a:rPr lang="en-US" altLang="zh-TW" sz="2800" b="1" kern="1200" dirty="0" smtClean="0">
              <a:solidFill>
                <a:schemeClr val="tx1"/>
              </a:solidFill>
              <a:latin typeface="+mn-ea"/>
              <a:ea typeface="+mn-ea"/>
            </a:rPr>
            <a:t>)</a:t>
          </a:r>
          <a:endParaRPr lang="zh-TW" altLang="en-US" sz="2800" b="1" kern="1200" dirty="0">
            <a:solidFill>
              <a:schemeClr val="tx1"/>
            </a:solidFill>
            <a:latin typeface="+mn-ea"/>
            <a:ea typeface="+mn-ea"/>
          </a:endParaRPr>
        </a:p>
      </dsp:txBody>
      <dsp:txXfrm>
        <a:off x="1514692" y="1377174"/>
        <a:ext cx="5454769" cy="535061"/>
      </dsp:txXfrm>
    </dsp:sp>
    <dsp:sp modelId="{9DFCF8E1-D801-4491-BF1D-3DB5FC6ECE71}">
      <dsp:nvSpPr>
        <dsp:cNvPr id="0" name=""/>
        <dsp:cNvSpPr/>
      </dsp:nvSpPr>
      <dsp:spPr>
        <a:xfrm>
          <a:off x="1358" y="2151919"/>
          <a:ext cx="7195098" cy="682602"/>
        </a:xfrm>
        <a:prstGeom prst="roundRect">
          <a:avLst>
            <a:gd name="adj" fmla="val 10000"/>
          </a:avLst>
        </a:prstGeom>
        <a:solidFill>
          <a:srgbClr val="FFFF00"/>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algn="ctr" defTabSz="457200" rtl="0" eaLnBrk="1" latinLnBrk="0" hangingPunct="1">
            <a:lnSpc>
              <a:spcPct val="90000"/>
            </a:lnSpc>
            <a:spcBef>
              <a:spcPct val="0"/>
            </a:spcBef>
            <a:spcAft>
              <a:spcPct val="35000"/>
            </a:spcAft>
          </a:pPr>
          <a:r>
            <a:rPr lang="zh-TW" altLang="en-US" sz="2800" b="1" kern="1200" dirty="0" smtClean="0">
              <a:solidFill>
                <a:schemeClr val="tx1"/>
              </a:solidFill>
              <a:latin typeface="+mn-lt"/>
              <a:ea typeface="+mn-ea"/>
              <a:cs typeface="+mn-cs"/>
            </a:rPr>
            <a:t>經委員會審核每人至多</a:t>
          </a:r>
          <a:r>
            <a:rPr lang="en-US" altLang="zh-TW" sz="2800" b="1" kern="1200" dirty="0" smtClean="0">
              <a:solidFill>
                <a:schemeClr val="tx1"/>
              </a:solidFill>
              <a:latin typeface="+mn-lt"/>
              <a:ea typeface="+mn-ea"/>
              <a:cs typeface="+mn-cs"/>
            </a:rPr>
            <a:t>40,000</a:t>
          </a:r>
          <a:r>
            <a:rPr lang="zh-TW" altLang="en-US" sz="2800" b="1" kern="1200" dirty="0" smtClean="0">
              <a:solidFill>
                <a:schemeClr val="tx1"/>
              </a:solidFill>
              <a:latin typeface="+mn-lt"/>
              <a:ea typeface="+mn-ea"/>
              <a:cs typeface="+mn-cs"/>
            </a:rPr>
            <a:t>元為原則</a:t>
          </a:r>
          <a:endParaRPr lang="zh-TW" altLang="en-US" sz="2800" b="1" kern="1200" dirty="0">
            <a:solidFill>
              <a:schemeClr val="tx1"/>
            </a:solidFill>
            <a:latin typeface="+mn-lt"/>
            <a:ea typeface="+mn-ea"/>
            <a:cs typeface="+mn-cs"/>
          </a:endParaRPr>
        </a:p>
      </dsp:txBody>
      <dsp:txXfrm>
        <a:off x="21351" y="2171912"/>
        <a:ext cx="7155112" cy="64261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4B0EC-3E26-4065-A3DE-CCA2CD672A7C}" type="datetimeFigureOut">
              <a:rPr lang="zh-TW" altLang="en-US" smtClean="0"/>
              <a:t>2020/2/24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1BF31-6092-4A11-9572-3DD3AA62AB9B}" type="slidenum">
              <a:rPr lang="zh-TW" altLang="en-US" smtClean="0"/>
              <a:t>‹#›</a:t>
            </a:fld>
            <a:endParaRPr lang="zh-TW" altLang="en-US"/>
          </a:p>
        </p:txBody>
      </p:sp>
    </p:spTree>
    <p:extLst>
      <p:ext uri="{BB962C8B-B14F-4D97-AF65-F5344CB8AC3E}">
        <p14:creationId xmlns:p14="http://schemas.microsoft.com/office/powerpoint/2010/main" val="256299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7EFF1-ADBE-4B1E-9232-635041D0044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7548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7EFF1-ADBE-4B1E-9232-635041D0044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2417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7EFF1-ADBE-4B1E-9232-635041D0044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673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7EFF1-ADBE-4B1E-9232-635041D0044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3391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486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717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438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28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26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8259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837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9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1916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9894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5116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0376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6753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7525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3776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5282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1574411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365207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2421171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287597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3236014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277390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4243804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1610491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3413960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2575902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20C914-EEF4-4163-AF2B-C4E0E856A15F}" type="datetimeFigureOut">
              <a:rPr lang="zh-TW" altLang="en-US" smtClean="0"/>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2642406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754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2/24/2020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928616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2914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179475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7939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1897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166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272491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5420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3706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51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5125305" y="1488985"/>
            <a:ext cx="6264350" cy="169685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118447" y="4351687"/>
            <a:ext cx="6265588" cy="17040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2/24/2020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6807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54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646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707934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3846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2E00420B-D750-474E-935D-4BE71145598F}" type="datetimeFigureOut">
              <a:rPr lang="zh-TW" altLang="en-US" smtClean="0"/>
              <a:pPr/>
              <a:t>2020/2/24</a:t>
            </a:fld>
            <a:endParaRPr lang="zh-TW" altLang="en-US"/>
          </a:p>
        </p:txBody>
      </p:sp>
      <p:sp>
        <p:nvSpPr>
          <p:cNvPr id="17" name="頁尾版面配置區 16"/>
          <p:cNvSpPr>
            <a:spLocks noGrp="1"/>
          </p:cNvSpPr>
          <p:nvPr>
            <p:ph type="ftr" sz="quarter" idx="11"/>
          </p:nvPr>
        </p:nvSpPr>
        <p:spPr>
          <a:xfrm>
            <a:off x="2780524" y="236540"/>
            <a:ext cx="7823200" cy="365125"/>
          </a:xfrm>
        </p:spPr>
        <p:txBody>
          <a:bodyPr/>
          <a:lstStyle>
            <a:lvl1pPr algn="r">
              <a:defRPr>
                <a:solidFill>
                  <a:schemeClr val="tx2"/>
                </a:solidFill>
              </a:defRPr>
            </a:lvl1pPr>
          </a:lstStyle>
          <a:p>
            <a:endParaRPr lang="zh-TW" altLang="en-US">
              <a:solidFill>
                <a:srgbClr val="EBDDC3"/>
              </a:solidFill>
            </a:endParaRPr>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17C4E4A0-9330-43D3-AFF6-E6CF3EFE0DF4}" type="slidenum">
              <a:rPr lang="zh-TW" altLang="en-US" smtClean="0">
                <a:solidFill>
                  <a:srgbClr val="EBDDC3"/>
                </a:solidFill>
              </a:rPr>
              <a:pPr/>
              <a:t>‹#›</a:t>
            </a:fld>
            <a:endParaRPr lang="zh-TW" altLang="en-US">
              <a:solidFill>
                <a:srgbClr val="EBDDC3"/>
              </a:solidFill>
            </a:endParaRPr>
          </a:p>
        </p:txBody>
      </p:sp>
    </p:spTree>
    <p:extLst>
      <p:ext uri="{BB962C8B-B14F-4D97-AF65-F5344CB8AC3E}">
        <p14:creationId xmlns:p14="http://schemas.microsoft.com/office/powerpoint/2010/main" val="65884039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頁尾版面配置區 4"/>
          <p:cNvSpPr>
            <a:spLocks noGrp="1"/>
          </p:cNvSpPr>
          <p:nvPr>
            <p:ph type="ftr" sz="quarter" idx="11"/>
          </p:nvPr>
        </p:nvSpPr>
        <p:spPr/>
        <p:txBody>
          <a:bodyPr/>
          <a:lstStyle/>
          <a:p>
            <a:endParaRPr lang="zh-TW" altLang="en-US">
              <a:solidFill>
                <a:srgbClr val="775F55"/>
              </a:solidFill>
            </a:endParaRPr>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17C4E4A0-9330-43D3-AFF6-E6CF3EFE0DF4}" type="slidenum">
              <a:rPr lang="zh-TW" altLang="en-US" smtClean="0"/>
              <a:pPr/>
              <a:t>‹#›</a:t>
            </a:fld>
            <a:endParaRPr lang="zh-TW"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896427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2" y="2743202"/>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7C4E4A0-9330-43D3-AFF6-E6CF3EFE0DF4}"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solidFill>
                <a:srgbClr val="775F55"/>
              </a:solidFill>
            </a:endParaRPr>
          </a:p>
        </p:txBody>
      </p:sp>
    </p:spTree>
    <p:extLst>
      <p:ext uri="{BB962C8B-B14F-4D97-AF65-F5344CB8AC3E}">
        <p14:creationId xmlns:p14="http://schemas.microsoft.com/office/powerpoint/2010/main" val="392747566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10" name="投影片編號版面配置區 9"/>
          <p:cNvSpPr>
            <a:spLocks noGrp="1"/>
          </p:cNvSpPr>
          <p:nvPr>
            <p:ph type="sldNum" sz="quarter" idx="16"/>
          </p:nvPr>
        </p:nvSpPr>
        <p:spPr/>
        <p:txBody>
          <a:bodyPr rtlCol="0"/>
          <a:lstStyle/>
          <a:p>
            <a:fld id="{17C4E4A0-9330-43D3-AFF6-E6CF3EFE0DF4}"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solidFill>
                <a:srgbClr val="775F55"/>
              </a:solidFill>
            </a:endParaRPr>
          </a:p>
        </p:txBody>
      </p:sp>
    </p:spTree>
    <p:extLst>
      <p:ext uri="{BB962C8B-B14F-4D97-AF65-F5344CB8AC3E}">
        <p14:creationId xmlns:p14="http://schemas.microsoft.com/office/powerpoint/2010/main" val="3507356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1"/>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12" name="投影片編號版面配置區 11"/>
          <p:cNvSpPr>
            <a:spLocks noGrp="1"/>
          </p:cNvSpPr>
          <p:nvPr>
            <p:ph type="sldNum" sz="quarter" idx="16"/>
          </p:nvPr>
        </p:nvSpPr>
        <p:spPr/>
        <p:txBody>
          <a:bodyPr rtlCol="0"/>
          <a:lstStyle/>
          <a:p>
            <a:fld id="{17C4E4A0-9330-43D3-AFF6-E6CF3EFE0DF4}"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solidFill>
                <a:srgbClr val="775F55"/>
              </a:solidFill>
            </a:endParaRPr>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405437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4" name="頁尾版面配置區 3"/>
          <p:cNvSpPr>
            <a:spLocks noGrp="1"/>
          </p:cNvSpPr>
          <p:nvPr>
            <p:ph type="ftr" sz="quarter" idx="11"/>
          </p:nvPr>
        </p:nvSpPr>
        <p:spPr/>
        <p:txBody>
          <a:bodyPr/>
          <a:lstStyle/>
          <a:p>
            <a:endParaRPr lang="zh-TW" altLang="en-US">
              <a:solidFill>
                <a:srgbClr val="775F55"/>
              </a:solidFill>
            </a:endParaRPr>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469212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3" name="頁尾版面配置區 2"/>
          <p:cNvSpPr>
            <a:spLocks noGrp="1"/>
          </p:cNvSpPr>
          <p:nvPr>
            <p:ph type="ftr" sz="quarter" idx="11"/>
          </p:nvPr>
        </p:nvSpPr>
        <p:spPr/>
        <p:txBody>
          <a:bodyPr/>
          <a:lstStyle/>
          <a:p>
            <a:endParaRPr lang="zh-TW" altLang="en-US">
              <a:solidFill>
                <a:srgbClr val="775F55"/>
              </a:solidFill>
            </a:endParaRPr>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17C4E4A0-9330-43D3-AFF6-E6CF3EFE0DF4}" type="slidenum">
              <a:rPr lang="zh-TW" altLang="en-US" smtClean="0">
                <a:solidFill>
                  <a:srgbClr val="775F55"/>
                </a:solidFill>
              </a:rPr>
              <a:pPr/>
              <a:t>‹#›</a:t>
            </a:fld>
            <a:endParaRPr lang="zh-TW" altLang="en-US">
              <a:solidFill>
                <a:srgbClr val="775F55"/>
              </a:solidFill>
            </a:endParaRPr>
          </a:p>
        </p:txBody>
      </p:sp>
    </p:spTree>
    <p:extLst>
      <p:ext uri="{BB962C8B-B14F-4D97-AF65-F5344CB8AC3E}">
        <p14:creationId xmlns:p14="http://schemas.microsoft.com/office/powerpoint/2010/main" val="335097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1"/>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頁尾版面配置區 5"/>
          <p:cNvSpPr>
            <a:spLocks noGrp="1"/>
          </p:cNvSpPr>
          <p:nvPr>
            <p:ph type="ftr" sz="quarter" idx="11"/>
          </p:nvPr>
        </p:nvSpPr>
        <p:spPr/>
        <p:txBody>
          <a:bodyPr/>
          <a:lstStyle/>
          <a:p>
            <a:endParaRPr lang="zh-TW" altLang="en-US">
              <a:solidFill>
                <a:srgbClr val="775F55"/>
              </a:solidFill>
            </a:endParaRPr>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17C4E4A0-9330-43D3-AFF6-E6CF3EFE0DF4}" type="slidenum">
              <a:rPr lang="zh-TW" altLang="en-US" smtClean="0"/>
              <a:pPr/>
              <a:t>‹#›</a:t>
            </a:fld>
            <a:endParaRPr lang="zh-TW"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4036407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日期版面配置區 11"/>
          <p:cNvSpPr>
            <a:spLocks noGrp="1"/>
          </p:cNvSpPr>
          <p:nvPr>
            <p:ph type="dt" sz="half" idx="10"/>
          </p:nvPr>
        </p:nvSpPr>
        <p:spPr>
          <a:xfrm>
            <a:off x="8331200" y="6248402"/>
            <a:ext cx="3556000" cy="365125"/>
          </a:xfrm>
        </p:spPr>
        <p:txBody>
          <a:bodyPr rtlCol="0"/>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13" name="投影片編號版面配置區 12"/>
          <p:cNvSpPr>
            <a:spLocks noGrp="1"/>
          </p:cNvSpPr>
          <p:nvPr>
            <p:ph type="sldNum" sz="quarter" idx="11"/>
          </p:nvPr>
        </p:nvSpPr>
        <p:spPr>
          <a:xfrm>
            <a:off x="0" y="4667250"/>
            <a:ext cx="1930400" cy="663578"/>
          </a:xfrm>
        </p:spPr>
        <p:txBody>
          <a:bodyPr rtlCol="0"/>
          <a:lstStyle>
            <a:lvl1pPr>
              <a:defRPr sz="2800"/>
            </a:lvl1pPr>
          </a:lstStyle>
          <a:p>
            <a:fld id="{17C4E4A0-9330-43D3-AFF6-E6CF3EFE0DF4}" type="slidenum">
              <a:rPr lang="zh-TW" altLang="en-US" smtClean="0"/>
              <a:pPr/>
              <a:t>‹#›</a:t>
            </a:fld>
            <a:endParaRPr lang="zh-TW" altLang="en-US"/>
          </a:p>
        </p:txBody>
      </p:sp>
      <p:sp>
        <p:nvSpPr>
          <p:cNvPr id="14" name="頁尾版面配置區 13"/>
          <p:cNvSpPr>
            <a:spLocks noGrp="1"/>
          </p:cNvSpPr>
          <p:nvPr>
            <p:ph type="ftr" sz="quarter" idx="12"/>
          </p:nvPr>
        </p:nvSpPr>
        <p:spPr>
          <a:xfrm>
            <a:off x="2133600" y="6248208"/>
            <a:ext cx="6096000" cy="365125"/>
          </a:xfrm>
        </p:spPr>
        <p:txBody>
          <a:bodyPr rtlCol="0"/>
          <a:lstStyle/>
          <a:p>
            <a:endParaRPr lang="zh-TW" altLang="en-US">
              <a:solidFill>
                <a:srgbClr val="775F55"/>
              </a:solidFill>
            </a:endParaRPr>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48234006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頁尾版面配置區 4"/>
          <p:cNvSpPr>
            <a:spLocks noGrp="1"/>
          </p:cNvSpPr>
          <p:nvPr>
            <p:ph type="ftr" sz="quarter" idx="11"/>
          </p:nvPr>
        </p:nvSpPr>
        <p:spPr/>
        <p:txBody>
          <a:bodyPr/>
          <a:lstStyle/>
          <a:p>
            <a:endParaRPr lang="zh-TW" altLang="en-US">
              <a:solidFill>
                <a:srgbClr val="775F55"/>
              </a:solidFill>
            </a:endParaRPr>
          </a:p>
        </p:txBody>
      </p:sp>
      <p:sp>
        <p:nvSpPr>
          <p:cNvPr id="6" name="投影片編號版面配置區 5"/>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582154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2"/>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1"/>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4"/>
            <a:ext cx="2946400" cy="365125"/>
          </a:xfrm>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頁尾版面配置區 4"/>
          <p:cNvSpPr>
            <a:spLocks noGrp="1"/>
          </p:cNvSpPr>
          <p:nvPr>
            <p:ph type="ftr" sz="quarter" idx="11"/>
          </p:nvPr>
        </p:nvSpPr>
        <p:spPr>
          <a:xfrm>
            <a:off x="609602" y="6248209"/>
            <a:ext cx="7431311" cy="365125"/>
          </a:xfrm>
        </p:spPr>
        <p:txBody>
          <a:bodyPr/>
          <a:lstStyle/>
          <a:p>
            <a:endParaRPr lang="zh-TW" altLang="en-US">
              <a:solidFill>
                <a:srgbClr val="775F55"/>
              </a:solidFill>
            </a:endParaRPr>
          </a:p>
        </p:txBody>
      </p:sp>
      <p:sp>
        <p:nvSpPr>
          <p:cNvPr id="7" name="矩形 6"/>
          <p:cNvSpPr/>
          <p:nvPr/>
        </p:nvSpPr>
        <p:spPr bwMode="white">
          <a:xfrm>
            <a:off x="8128425"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矩形 7"/>
          <p:cNvSpPr/>
          <p:nvPr/>
        </p:nvSpPr>
        <p:spPr>
          <a:xfrm>
            <a:off x="8189385"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矩形 8"/>
          <p:cNvSpPr/>
          <p:nvPr/>
        </p:nvSpPr>
        <p:spPr>
          <a:xfrm>
            <a:off x="8189385"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投影片編號版面配置區 5"/>
          <p:cNvSpPr>
            <a:spLocks noGrp="1"/>
          </p:cNvSpPr>
          <p:nvPr>
            <p:ph type="sldNum" sz="quarter" idx="12"/>
          </p:nvPr>
        </p:nvSpPr>
        <p:spPr>
          <a:xfrm rot="5400000">
            <a:off x="8075085" y="103717"/>
            <a:ext cx="533400" cy="325968"/>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35770933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pPr/>
              <a:t>2020/2/24</a:t>
            </a:fld>
            <a:endParaRPr lang="zh-TW" altLang="en-US"/>
          </a:p>
        </p:txBody>
      </p:sp>
      <p:sp>
        <p:nvSpPr>
          <p:cNvPr id="5" name="Footer Placeholder 4"/>
          <p:cNvSpPr>
            <a:spLocks noGrp="1"/>
          </p:cNvSpPr>
          <p:nvPr>
            <p:ph type="ftr" sz="quarter" idx="11"/>
          </p:nvPr>
        </p:nvSpPr>
        <p:spPr/>
        <p:txBody>
          <a:bodyPr/>
          <a:lstStyle/>
          <a:p>
            <a:endParaRPr lang="zh-TW" altLang="en-US">
              <a:solidFill>
                <a:srgbClr val="EBDDC3"/>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7C4E4A0-9330-43D3-AFF6-E6CF3EFE0DF4}" type="slidenum">
              <a:rPr lang="zh-TW" altLang="en-US" smtClean="0">
                <a:solidFill>
                  <a:srgbClr val="EBDDC3"/>
                </a:solidFill>
              </a:rPr>
              <a:pPr/>
              <a:t>‹#›</a:t>
            </a:fld>
            <a:endParaRPr lang="zh-TW" altLang="en-US">
              <a:solidFill>
                <a:srgbClr val="EBDDC3"/>
              </a:solidFill>
            </a:endParaRPr>
          </a:p>
        </p:txBody>
      </p:sp>
    </p:spTree>
    <p:extLst>
      <p:ext uri="{BB962C8B-B14F-4D97-AF65-F5344CB8AC3E}">
        <p14:creationId xmlns:p14="http://schemas.microsoft.com/office/powerpoint/2010/main" val="166165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647030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608561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2375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2/24/2020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8" name="Footer Placeholder 7"/>
          <p:cNvSpPr>
            <a:spLocks noGrp="1"/>
          </p:cNvSpPr>
          <p:nvPr>
            <p:ph type="ftr" sz="quarter" idx="11"/>
          </p:nvPr>
        </p:nvSpPr>
        <p:spPr/>
        <p:txBody>
          <a:bodyPr/>
          <a:lstStyle/>
          <a:p>
            <a:endParaRPr lang="zh-TW" altLang="en-US">
              <a:solidFill>
                <a:srgbClr val="775F55"/>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2158383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4" name="Footer Placeholder 3"/>
          <p:cNvSpPr>
            <a:spLocks noGrp="1"/>
          </p:cNvSpPr>
          <p:nvPr>
            <p:ph type="ftr" sz="quarter" idx="11"/>
          </p:nvPr>
        </p:nvSpPr>
        <p:spPr/>
        <p:txBody>
          <a:bodyPr/>
          <a:lstStyle/>
          <a:p>
            <a:endParaRPr lang="zh-TW" altLang="en-US">
              <a:solidFill>
                <a:srgbClr val="775F55"/>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2440834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3" name="Footer Placeholder 2"/>
          <p:cNvSpPr>
            <a:spLocks noGrp="1"/>
          </p:cNvSpPr>
          <p:nvPr>
            <p:ph type="ftr" sz="quarter" idx="11"/>
          </p:nvPr>
        </p:nvSpPr>
        <p:spPr/>
        <p:txBody>
          <a:bodyPr/>
          <a:lstStyle/>
          <a:p>
            <a:endParaRPr lang="zh-TW" altLang="en-US">
              <a:solidFill>
                <a:srgbClr val="775F55"/>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C4E4A0-9330-43D3-AFF6-E6CF3EFE0DF4}" type="slidenum">
              <a:rPr lang="zh-TW" altLang="en-US" smtClean="0">
                <a:solidFill>
                  <a:srgbClr val="775F55"/>
                </a:solidFill>
              </a:rPr>
              <a:pPr/>
              <a:t>‹#›</a:t>
            </a:fld>
            <a:endParaRPr lang="zh-TW" altLang="en-US">
              <a:solidFill>
                <a:srgbClr val="775F55"/>
              </a:solidFill>
            </a:endParaRPr>
          </a:p>
        </p:txBody>
      </p:sp>
    </p:spTree>
    <p:extLst>
      <p:ext uri="{BB962C8B-B14F-4D97-AF65-F5344CB8AC3E}">
        <p14:creationId xmlns:p14="http://schemas.microsoft.com/office/powerpoint/2010/main" val="29189168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550569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652525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26550046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C4E4A0-9330-43D3-AFF6-E6CF3EFE0DF4}" type="slidenum">
              <a:rPr lang="zh-TW" altLang="en-US" smtClean="0"/>
              <a:pPr/>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61378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07092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C4E4A0-9330-43D3-AFF6-E6CF3EFE0DF4}" type="slidenum">
              <a:rPr lang="zh-TW" altLang="en-US" smtClean="0"/>
              <a:pPr/>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4838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00923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180805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509599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889" y="2514601"/>
            <a:ext cx="8800601" cy="2262781"/>
          </a:xfrm>
        </p:spPr>
        <p:txBody>
          <a:bodyPr anchor="b">
            <a:normAutofit/>
          </a:bodyPr>
          <a:lstStyle>
            <a:lvl1pPr>
              <a:defRPr sz="5400"/>
            </a:lvl1pPr>
          </a:lstStyle>
          <a:p>
            <a:r>
              <a:rPr lang="zh-TW" altLang="en-US" dirty="0" smtClean="0"/>
              <a:t>你好</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pPr/>
              <a:t>2020/2/24</a:t>
            </a:fld>
            <a:endParaRPr lang="zh-TW" altLang="en-US"/>
          </a:p>
        </p:txBody>
      </p:sp>
      <p:sp>
        <p:nvSpPr>
          <p:cNvPr id="5" name="Footer Placeholder 4"/>
          <p:cNvSpPr>
            <a:spLocks noGrp="1"/>
          </p:cNvSpPr>
          <p:nvPr>
            <p:ph type="ftr" sz="quarter" idx="11"/>
          </p:nvPr>
        </p:nvSpPr>
        <p:spPr/>
        <p:txBody>
          <a:bodyPr/>
          <a:lstStyle/>
          <a:p>
            <a:endParaRPr lang="zh-TW" altLang="en-US">
              <a:solidFill>
                <a:srgbClr val="EBDDC3"/>
              </a:solidFill>
            </a:endParaRPr>
          </a:p>
        </p:txBody>
      </p:sp>
    </p:spTree>
    <p:extLst>
      <p:ext uri="{BB962C8B-B14F-4D97-AF65-F5344CB8AC3E}">
        <p14:creationId xmlns:p14="http://schemas.microsoft.com/office/powerpoint/2010/main" val="3240823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6551449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212348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848025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8" name="Footer Placeholder 7"/>
          <p:cNvSpPr>
            <a:spLocks noGrp="1"/>
          </p:cNvSpPr>
          <p:nvPr>
            <p:ph type="ftr" sz="quarter" idx="11"/>
          </p:nvPr>
        </p:nvSpPr>
        <p:spPr/>
        <p:txBody>
          <a:bodyPr/>
          <a:lstStyle/>
          <a:p>
            <a:endParaRPr lang="zh-TW" altLang="en-US">
              <a:solidFill>
                <a:srgbClr val="775F55"/>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894172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4" name="Footer Placeholder 3"/>
          <p:cNvSpPr>
            <a:spLocks noGrp="1"/>
          </p:cNvSpPr>
          <p:nvPr>
            <p:ph type="ftr" sz="quarter" idx="11"/>
          </p:nvPr>
        </p:nvSpPr>
        <p:spPr/>
        <p:txBody>
          <a:bodyPr/>
          <a:lstStyle/>
          <a:p>
            <a:endParaRPr lang="zh-TW" altLang="en-US">
              <a:solidFill>
                <a:srgbClr val="775F55"/>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4165042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3" name="Footer Placeholder 2"/>
          <p:cNvSpPr>
            <a:spLocks noGrp="1"/>
          </p:cNvSpPr>
          <p:nvPr>
            <p:ph type="ftr" sz="quarter" idx="11"/>
          </p:nvPr>
        </p:nvSpPr>
        <p:spPr/>
        <p:txBody>
          <a:bodyPr/>
          <a:lstStyle/>
          <a:p>
            <a:endParaRPr lang="zh-TW" altLang="en-US">
              <a:solidFill>
                <a:srgbClr val="775F55"/>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C4E4A0-9330-43D3-AFF6-E6CF3EFE0DF4}" type="slidenum">
              <a:rPr lang="zh-TW" altLang="en-US" smtClean="0">
                <a:solidFill>
                  <a:srgbClr val="775F55"/>
                </a:solidFill>
              </a:rPr>
              <a:pPr/>
              <a:t>‹#›</a:t>
            </a:fld>
            <a:endParaRPr lang="zh-TW" altLang="en-US">
              <a:solidFill>
                <a:srgbClr val="775F55"/>
              </a:solidFill>
            </a:endParaRPr>
          </a:p>
        </p:txBody>
      </p:sp>
    </p:spTree>
    <p:extLst>
      <p:ext uri="{BB962C8B-B14F-4D97-AF65-F5344CB8AC3E}">
        <p14:creationId xmlns:p14="http://schemas.microsoft.com/office/powerpoint/2010/main" val="6131893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33689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2/24/2020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7408413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2427482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17C4E4A0-9330-43D3-AFF6-E6CF3EFE0DF4}" type="slidenum">
              <a:rPr lang="zh-TW" altLang="en-US" smtClean="0"/>
              <a:pPr/>
              <a:t>‹#›</a:t>
            </a:fld>
            <a:endParaRPr lang="zh-TW" alt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54895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0008487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17C4E4A0-9330-43D3-AFF6-E6CF3EFE0DF4}" type="slidenum">
              <a:rPr lang="zh-TW" altLang="en-US" smtClean="0"/>
              <a:pPr/>
              <a:t>‹#›</a:t>
            </a:fld>
            <a:endParaRPr lang="zh-TW" alt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034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6" name="Footer Placeholder 5"/>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781596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13160585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11"/>
          </p:nvPr>
        </p:nvSpPr>
        <p:spPr/>
        <p:txBody>
          <a:bodyPr/>
          <a:lstStyle/>
          <a:p>
            <a:endParaRPr lang="zh-TW" altLang="en-US">
              <a:solidFill>
                <a:srgbClr val="775F55"/>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92244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6.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2/24/2020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837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0C914-EEF4-4163-AF2B-C4E0E856A15F}" type="datetimeFigureOut">
              <a:rPr lang="zh-TW" altLang="en-US" smtClean="0"/>
              <a:t>2020/2/24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BA31D-1958-46D4-B1FC-52B98EA16DE5}" type="slidenum">
              <a:rPr lang="zh-TW" altLang="en-US" smtClean="0"/>
              <a:t>‹#›</a:t>
            </a:fld>
            <a:endParaRPr lang="zh-TW" altLang="en-US"/>
          </a:p>
        </p:txBody>
      </p:sp>
    </p:spTree>
    <p:extLst>
      <p:ext uri="{BB962C8B-B14F-4D97-AF65-F5344CB8AC3E}">
        <p14:creationId xmlns:p14="http://schemas.microsoft.com/office/powerpoint/2010/main" val="15841668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75179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2"/>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3" name="頁尾版面配置區 2"/>
          <p:cNvSpPr>
            <a:spLocks noGrp="1"/>
          </p:cNvSpPr>
          <p:nvPr>
            <p:ph type="ftr" sz="quarter" idx="3"/>
          </p:nvPr>
        </p:nvSpPr>
        <p:spPr>
          <a:xfrm>
            <a:off x="812802" y="6248208"/>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solidFill>
                <a:srgbClr val="775F55"/>
              </a:solidFill>
            </a:endParaRPr>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787400" y="1280160"/>
            <a:ext cx="1140460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398213345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075445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E00420B-D750-474E-935D-4BE71145598F}" type="datetimeFigureOut">
              <a:rPr lang="zh-TW" altLang="en-US" smtClean="0">
                <a:solidFill>
                  <a:srgbClr val="775F55"/>
                </a:solidFill>
              </a:rPr>
              <a:pPr/>
              <a:t>2020/2/24</a:t>
            </a:fld>
            <a:endParaRPr lang="zh-TW" altLang="en-US">
              <a:solidFill>
                <a:srgbClr val="775F55"/>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solidFill>
                <a:srgbClr val="775F55"/>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17C4E4A0-9330-43D3-AFF6-E6CF3EFE0DF4}" type="slidenum">
              <a:rPr lang="zh-TW" altLang="en-US" smtClean="0"/>
              <a:pPr/>
              <a:t>‹#›</a:t>
            </a:fld>
            <a:endParaRPr lang="zh-TW" altLang="en-US"/>
          </a:p>
        </p:txBody>
      </p:sp>
    </p:spTree>
    <p:extLst>
      <p:ext uri="{BB962C8B-B14F-4D97-AF65-F5344CB8AC3E}">
        <p14:creationId xmlns:p14="http://schemas.microsoft.com/office/powerpoint/2010/main" val="404973653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hyperlink" Target="https://reurl.cc/yyA6vy" TargetMode="External"/><Relationship Id="rId13"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hyperlink" Target="https://reurl.cc/lDp4v" TargetMode="External"/><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9.xml"/><Relationship Id="rId6" Type="http://schemas.openxmlformats.org/officeDocument/2006/relationships/hyperlink" Target="https://reurl.cc/qLpWE" TargetMode="External"/><Relationship Id="rId11" Type="http://schemas.openxmlformats.org/officeDocument/2006/relationships/image" Target="../media/image29.png"/><Relationship Id="rId5" Type="http://schemas.openxmlformats.org/officeDocument/2006/relationships/image" Target="../media/image27.jpeg"/><Relationship Id="rId10" Type="http://schemas.openxmlformats.org/officeDocument/2006/relationships/image" Target="../media/image16.png"/><Relationship Id="rId4" Type="http://schemas.openxmlformats.org/officeDocument/2006/relationships/image" Target="../media/image26.png"/><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NCUEnglishCafe/" TargetMode="External"/><Relationship Id="rId2" Type="http://schemas.openxmlformats.org/officeDocument/2006/relationships/hyperlink" Target="https://www.facebook.com/NcuEnglishCorner/" TargetMode="External"/><Relationship Id="rId1" Type="http://schemas.openxmlformats.org/officeDocument/2006/relationships/slideLayout" Target="../slideLayouts/slideLayout82.xml"/><Relationship Id="rId4" Type="http://schemas.openxmlformats.org/officeDocument/2006/relationships/hyperlink" Target="https://www.lc.ncu.edu.tw/main/chinese/index.ph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rtal.ncu.edu.tw/system/13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orms.gle/noyo14qE6GR2btcy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ringochiu@ncu.edu.t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59235" y="2679938"/>
            <a:ext cx="8679915" cy="1748729"/>
          </a:xfrm>
        </p:spPr>
        <p:txBody>
          <a:bodyPr>
            <a:normAutofit fontScale="90000"/>
          </a:bodyPr>
          <a:lstStyle/>
          <a:p>
            <a:r>
              <a:rPr lang="zh-TW" altLang="en-US" dirty="0">
                <a:latin typeface="王漢宗特明體繁" panose="02020500000000000000" pitchFamily="18" charset="-120"/>
                <a:ea typeface="王漢宗特明體繁" panose="02020500000000000000" pitchFamily="18" charset="-120"/>
              </a:rPr>
              <a:t>安心就學支持</a:t>
            </a:r>
            <a:r>
              <a:rPr lang="zh-TW" altLang="en-US" dirty="0" smtClean="0">
                <a:latin typeface="王漢宗特明體繁" panose="02020500000000000000" pitchFamily="18" charset="-120"/>
                <a:ea typeface="王漢宗特明體繁" panose="02020500000000000000" pitchFamily="18" charset="-120"/>
              </a:rPr>
              <a:t>計畫</a:t>
            </a:r>
            <a:r>
              <a:rPr lang="en-US" altLang="zh-TW" dirty="0" smtClean="0">
                <a:latin typeface="王漢宗特明體繁" panose="02020500000000000000" pitchFamily="18" charset="-120"/>
                <a:ea typeface="王漢宗特明體繁" panose="02020500000000000000" pitchFamily="18" charset="-120"/>
              </a:rPr>
              <a:t/>
            </a:r>
            <a:br>
              <a:rPr lang="en-US" altLang="zh-TW" dirty="0" smtClean="0">
                <a:latin typeface="王漢宗特明體繁" panose="02020500000000000000" pitchFamily="18" charset="-120"/>
                <a:ea typeface="王漢宗特明體繁" panose="02020500000000000000" pitchFamily="18" charset="-120"/>
              </a:rPr>
            </a:br>
            <a:r>
              <a:rPr lang="en-US" altLang="zh-TW" dirty="0">
                <a:latin typeface="王漢宗特明體繁" panose="02020500000000000000" pitchFamily="18" charset="-120"/>
                <a:ea typeface="王漢宗特明體繁" panose="02020500000000000000" pitchFamily="18" charset="-120"/>
              </a:rPr>
              <a:t/>
            </a:r>
            <a:br>
              <a:rPr lang="en-US" altLang="zh-TW" dirty="0">
                <a:latin typeface="王漢宗特明體繁" panose="02020500000000000000" pitchFamily="18" charset="-120"/>
                <a:ea typeface="王漢宗特明體繁" panose="02020500000000000000" pitchFamily="18" charset="-120"/>
              </a:rPr>
            </a:br>
            <a:r>
              <a:rPr lang="zh-TW" altLang="en-US" dirty="0" smtClean="0">
                <a:latin typeface="王漢宗特明體繁" panose="02020500000000000000" pitchFamily="18" charset="-120"/>
                <a:ea typeface="王漢宗特明體繁" panose="02020500000000000000" pitchFamily="18" charset="-120"/>
              </a:rPr>
              <a:t>安心</a:t>
            </a:r>
            <a:r>
              <a:rPr lang="zh-TW" altLang="en-US" dirty="0">
                <a:latin typeface="王漢宗特明體繁" panose="02020500000000000000" pitchFamily="18" charset="-120"/>
                <a:ea typeface="王漢宗特明體繁" panose="02020500000000000000" pitchFamily="18" charset="-120"/>
              </a:rPr>
              <a:t>學習</a:t>
            </a:r>
            <a:r>
              <a:rPr lang="zh-TW" altLang="en-US" dirty="0" smtClean="0">
                <a:latin typeface="王漢宗特明體繁" panose="02020500000000000000" pitchFamily="18" charset="-120"/>
                <a:ea typeface="王漢宗特明體繁" panose="02020500000000000000" pitchFamily="18" charset="-120"/>
              </a:rPr>
              <a:t>助學金</a:t>
            </a:r>
            <a:endParaRPr lang="zh-TW" altLang="en-US" dirty="0"/>
          </a:p>
        </p:txBody>
      </p:sp>
      <p:sp>
        <p:nvSpPr>
          <p:cNvPr id="3" name="副標題 2"/>
          <p:cNvSpPr>
            <a:spLocks noGrp="1"/>
          </p:cNvSpPr>
          <p:nvPr>
            <p:ph type="subTitle" idx="1"/>
          </p:nvPr>
        </p:nvSpPr>
        <p:spPr>
          <a:xfrm>
            <a:off x="1759236" y="1286359"/>
            <a:ext cx="8679914" cy="588936"/>
          </a:xfrm>
        </p:spPr>
        <p:txBody>
          <a:bodyPr>
            <a:noAutofit/>
          </a:bodyPr>
          <a:lstStyle/>
          <a:p>
            <a:r>
              <a:rPr lang="en-US" altLang="zh-TW" sz="3600" dirty="0" smtClean="0">
                <a:latin typeface="王漢宗特明體繁" panose="02020500000000000000" pitchFamily="18" charset="-120"/>
                <a:ea typeface="王漢宗特明體繁" panose="02020500000000000000" pitchFamily="18" charset="-120"/>
              </a:rPr>
              <a:t>108</a:t>
            </a:r>
            <a:r>
              <a:rPr lang="zh-TW" altLang="en-US" sz="3600" dirty="0" smtClean="0">
                <a:latin typeface="王漢宗特明體繁" panose="02020500000000000000" pitchFamily="18" charset="-120"/>
                <a:ea typeface="王漢宗特明體繁" panose="02020500000000000000" pitchFamily="18" charset="-120"/>
              </a:rPr>
              <a:t>學年度第</a:t>
            </a:r>
            <a:r>
              <a:rPr lang="en-US" altLang="zh-TW" sz="3600" dirty="0" smtClean="0">
                <a:latin typeface="王漢宗特明體繁" panose="02020500000000000000" pitchFamily="18" charset="-120"/>
                <a:ea typeface="王漢宗特明體繁" panose="02020500000000000000" pitchFamily="18" charset="-120"/>
              </a:rPr>
              <a:t>2</a:t>
            </a:r>
            <a:r>
              <a:rPr lang="zh-TW" altLang="en-US" sz="3600" dirty="0" smtClean="0">
                <a:latin typeface="王漢宗特明體繁" panose="02020500000000000000" pitchFamily="18" charset="-120"/>
                <a:ea typeface="王漢宗特明體繁" panose="02020500000000000000" pitchFamily="18" charset="-120"/>
              </a:rPr>
              <a:t>學期</a:t>
            </a:r>
            <a:endParaRPr lang="zh-TW" altLang="en-US" sz="3600" dirty="0">
              <a:latin typeface="王漢宗特明體繁" panose="02020500000000000000" pitchFamily="18" charset="-120"/>
              <a:ea typeface="王漢宗特明體繁" panose="02020500000000000000" pitchFamily="18" charset="-120"/>
            </a:endParaRPr>
          </a:p>
        </p:txBody>
      </p:sp>
    </p:spTree>
    <p:extLst>
      <p:ext uri="{BB962C8B-B14F-4D97-AF65-F5344CB8AC3E}">
        <p14:creationId xmlns:p14="http://schemas.microsoft.com/office/powerpoint/2010/main" val="365733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819653" y="1124745"/>
            <a:ext cx="66479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smtClean="0">
                <a:ln>
                  <a:noFill/>
                </a:ln>
                <a:solidFill>
                  <a:prstClr val="black"/>
                </a:solidFill>
                <a:effectLst/>
                <a:uLnTx/>
                <a:uFillTx/>
                <a:latin typeface="華康中圓體" panose="020F0509000000000000" pitchFamily="49" charset="-120"/>
                <a:ea typeface="華康中圓體" panose="020F0509000000000000" pitchFamily="49" charset="-120"/>
                <a:cs typeface="+mn-cs"/>
              </a:rPr>
              <a:t>安心就學各類獎助學金申請資格</a:t>
            </a:r>
            <a:endParaRPr kumimoji="0" lang="zh-TW" altLang="en-US" sz="36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endParaRPr>
          </a:p>
        </p:txBody>
      </p:sp>
      <p:sp>
        <p:nvSpPr>
          <p:cNvPr id="4" name="文字方塊 3"/>
          <p:cNvSpPr txBox="1"/>
          <p:nvPr/>
        </p:nvSpPr>
        <p:spPr>
          <a:xfrm>
            <a:off x="1991544" y="1916833"/>
            <a:ext cx="7488832" cy="1411669"/>
          </a:xfrm>
          <a:prstGeom prst="rect">
            <a:avLst/>
          </a:prstGeom>
          <a:noFill/>
        </p:spPr>
        <p:txBody>
          <a:bodyPr wrap="square" rtlCol="0">
            <a:spAutoFit/>
          </a:bodyPr>
          <a:lstStyle/>
          <a:p>
            <a:pPr defTabSz="914400">
              <a:lnSpc>
                <a:spcPts val="3600"/>
              </a:lnSpc>
              <a:buSzPct val="75000"/>
            </a:pPr>
            <a:r>
              <a:rPr kumimoji="0" lang="zh-TW" altLang="en-US" sz="23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需於每學期初通過</a:t>
            </a:r>
            <a:r>
              <a:rPr kumimoji="0" lang="zh-TW" altLang="en-US" sz="2300" b="0" i="0" u="sng" strike="noStrike" kern="1200" cap="none" spc="0" normalizeH="0" baseline="0" noProof="0" dirty="0">
                <a:ln>
                  <a:noFill/>
                </a:ln>
                <a:solidFill>
                  <a:srgbClr val="FF0000"/>
                </a:solidFill>
                <a:effectLst/>
                <a:uLnTx/>
                <a:uFillTx/>
                <a:latin typeface="華康中圓體" panose="020F0509000000000000" pitchFamily="49" charset="-120"/>
                <a:ea typeface="華康中圓體" panose="020F0509000000000000" pitchFamily="49" charset="-120"/>
                <a:cs typeface="+mn-cs"/>
              </a:rPr>
              <a:t>學務處生輔組安心學習助學金</a:t>
            </a:r>
            <a:r>
              <a:rPr kumimoji="0" lang="zh-TW" altLang="en-US" sz="2300" b="0" i="0" u="none" strike="noStrike" kern="1200" cap="none" spc="0" normalizeH="0" baseline="0" noProof="0" dirty="0" smtClean="0">
                <a:ln>
                  <a:noFill/>
                </a:ln>
                <a:solidFill>
                  <a:prstClr val="black"/>
                </a:solidFill>
                <a:effectLst/>
                <a:uLnTx/>
                <a:uFillTx/>
                <a:latin typeface="華康中圓體" panose="020F0509000000000000" pitchFamily="49" charset="-120"/>
                <a:ea typeface="華康中圓體" panose="020F0509000000000000" pitchFamily="49" charset="-120"/>
                <a:cs typeface="+mn-cs"/>
              </a:rPr>
              <a:t>申請或</a:t>
            </a:r>
            <a:r>
              <a:rPr lang="zh-TW" altLang="en-US" sz="2300" u="sng" dirty="0">
                <a:solidFill>
                  <a:srgbClr val="FF0000"/>
                </a:solidFill>
                <a:latin typeface="華康中圓體" panose="020F0509000000000000" pitchFamily="49" charset="-120"/>
                <a:ea typeface="華康中圓體" panose="020F0509000000000000" pitchFamily="49" charset="-120"/>
              </a:rPr>
              <a:t>本校「向日葵助學計畫實施辦法」之在學</a:t>
            </a:r>
            <a:r>
              <a:rPr lang="zh-TW" altLang="en-US" sz="2300" u="sng" dirty="0" smtClean="0">
                <a:solidFill>
                  <a:srgbClr val="FF0000"/>
                </a:solidFill>
                <a:latin typeface="華康中圓體" panose="020F0509000000000000" pitchFamily="49" charset="-120"/>
                <a:ea typeface="華康中圓體" panose="020F0509000000000000" pitchFamily="49" charset="-120"/>
              </a:rPr>
              <a:t>學生</a:t>
            </a:r>
            <a:r>
              <a:rPr kumimoji="0" lang="zh-TW" altLang="en-US" sz="2300" b="0" i="0" u="none" strike="noStrike" kern="1200" cap="none" spc="0" normalizeH="0" baseline="0" noProof="0" dirty="0" smtClean="0">
                <a:ln>
                  <a:noFill/>
                </a:ln>
                <a:solidFill>
                  <a:prstClr val="black"/>
                </a:solidFill>
                <a:effectLst/>
                <a:uLnTx/>
                <a:uFillTx/>
                <a:latin typeface="華康中圓體" panose="020F0509000000000000" pitchFamily="49" charset="-120"/>
                <a:ea typeface="華康中圓體" panose="020F0509000000000000" pitchFamily="49" charset="-120"/>
                <a:cs typeface="+mn-cs"/>
              </a:rPr>
              <a:t>，</a:t>
            </a:r>
            <a:r>
              <a:rPr kumimoji="0" lang="zh-TW" altLang="en-US" sz="23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且符合以下任一條件：</a:t>
            </a:r>
          </a:p>
        </p:txBody>
      </p:sp>
      <p:sp>
        <p:nvSpPr>
          <p:cNvPr id="5" name="五角星形 4"/>
          <p:cNvSpPr/>
          <p:nvPr/>
        </p:nvSpPr>
        <p:spPr>
          <a:xfrm>
            <a:off x="1731320" y="2088542"/>
            <a:ext cx="281582" cy="2603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EFAC9">
                  <a:lumMod val="50000"/>
                </a:srgbClr>
              </a:solidFill>
              <a:effectLst/>
              <a:uLnTx/>
              <a:uFillTx/>
              <a:latin typeface="Corbel" panose="020B0503020204020204"/>
              <a:ea typeface="微軟正黑體" panose="020B0604030504040204" pitchFamily="34" charset="-120"/>
              <a:cs typeface="+mn-cs"/>
            </a:endParaRPr>
          </a:p>
        </p:txBody>
      </p:sp>
      <p:sp>
        <p:nvSpPr>
          <p:cNvPr id="7" name="文字方塊 6"/>
          <p:cNvSpPr txBox="1"/>
          <p:nvPr/>
        </p:nvSpPr>
        <p:spPr>
          <a:xfrm>
            <a:off x="2063552" y="3359615"/>
            <a:ext cx="7416824" cy="2208297"/>
          </a:xfrm>
          <a:prstGeom prst="rect">
            <a:avLst/>
          </a:prstGeom>
          <a:noFill/>
        </p:spPr>
        <p:txBody>
          <a:bodyPr wrap="square" rtlCol="0">
            <a:spAutoFit/>
          </a:bodyPr>
          <a:lstStyle/>
          <a:p>
            <a:pPr marL="342900" marR="0" lvl="0" indent="-342900" algn="l" defTabSz="914400" rtl="0" eaLnBrk="1" fontAlgn="auto" latinLnBrk="0" hangingPunct="1">
              <a:lnSpc>
                <a:spcPts val="3300"/>
              </a:lnSpc>
              <a:spcBef>
                <a:spcPts val="0"/>
              </a:spcBef>
              <a:spcAft>
                <a:spcPts val="0"/>
              </a:spcAft>
              <a:buClrTx/>
              <a:buSzPct val="75000"/>
              <a:buFont typeface="Wingdings" panose="05000000000000000000" pitchFamily="2" charset="2"/>
              <a:buChar char="ü"/>
              <a:tabLst/>
              <a:defRPr/>
            </a:pPr>
            <a:r>
              <a:rPr kumimoji="0" lang="zh-TW" altLang="en-US" sz="2000" b="0" i="0" u="none" strike="noStrike" kern="1200" cap="none" spc="0" normalizeH="0" baseline="0" noProof="0" dirty="0" smtClean="0">
                <a:ln>
                  <a:noFill/>
                </a:ln>
                <a:solidFill>
                  <a:prstClr val="black"/>
                </a:solidFill>
                <a:effectLst/>
                <a:uLnTx/>
                <a:uFillTx/>
                <a:latin typeface="華康中圓體" panose="020F0509000000000000" pitchFamily="49" charset="-120"/>
                <a:ea typeface="華康中圓體" panose="020F0509000000000000" pitchFamily="49" charset="-120"/>
                <a:cs typeface="+mn-cs"/>
              </a:rPr>
              <a:t>符合符合</a:t>
            </a:r>
            <a:r>
              <a:rPr kumimoji="0" lang="zh-TW" altLang="en-US"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學雜費減免資格之低收入戶學生、中低收入戶學生、特殊境遇家庭子女或孫子女、原住民族籍學生、身心障礙學生及身心障礙人士子女等身份者</a:t>
            </a:r>
            <a:endParaRPr kumimoji="0" lang="en-US" altLang="zh-TW"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endParaRPr>
          </a:p>
          <a:p>
            <a:pPr marL="342900" marR="0" lvl="0" indent="-342900" algn="l" defTabSz="914400" rtl="0" eaLnBrk="1" fontAlgn="auto" latinLnBrk="0" hangingPunct="1">
              <a:lnSpc>
                <a:spcPts val="3300"/>
              </a:lnSpc>
              <a:spcBef>
                <a:spcPts val="0"/>
              </a:spcBef>
              <a:spcAft>
                <a:spcPts val="0"/>
              </a:spcAft>
              <a:buClrTx/>
              <a:buSzPct val="75000"/>
              <a:buFont typeface="Wingdings" panose="05000000000000000000" pitchFamily="2" charset="2"/>
              <a:buChar char="ü"/>
              <a:tabLst/>
              <a:defRPr/>
            </a:pPr>
            <a:r>
              <a:rPr kumimoji="0" lang="zh-TW" altLang="en-US"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符合教育部大專校院弱勢學生助學計畫所訂助學金申請資格者</a:t>
            </a:r>
            <a:endParaRPr kumimoji="0" lang="en-US" altLang="zh-TW"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endParaRPr>
          </a:p>
          <a:p>
            <a:pPr marL="342900" marR="0" lvl="0" indent="-342900" algn="l" defTabSz="914400" rtl="0" eaLnBrk="1" fontAlgn="auto" latinLnBrk="0" hangingPunct="1">
              <a:lnSpc>
                <a:spcPts val="3300"/>
              </a:lnSpc>
              <a:spcBef>
                <a:spcPts val="0"/>
              </a:spcBef>
              <a:spcAft>
                <a:spcPts val="0"/>
              </a:spcAft>
              <a:buClrTx/>
              <a:buSzPct val="75000"/>
              <a:buFont typeface="Wingdings" panose="05000000000000000000" pitchFamily="2" charset="2"/>
              <a:buChar char="ü"/>
              <a:tabLst/>
              <a:defRPr/>
            </a:pPr>
            <a:r>
              <a:rPr kumimoji="0" lang="zh-TW" altLang="en-US"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其他經委員會審定通過者</a:t>
            </a:r>
            <a:r>
              <a:rPr kumimoji="0" lang="en-US" altLang="zh-TW"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a:t>
            </a:r>
            <a:r>
              <a:rPr kumimoji="0" lang="zh-TW" altLang="en-US"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例</a:t>
            </a:r>
            <a:r>
              <a:rPr kumimoji="0" lang="en-US" altLang="zh-TW"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a:t>
            </a:r>
            <a:r>
              <a:rPr kumimoji="0" lang="zh-TW" altLang="en-US"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家庭突遭變故經審核通過者</a:t>
            </a:r>
            <a:r>
              <a:rPr kumimoji="0" lang="en-US" altLang="zh-TW"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rPr>
              <a:t>)</a:t>
            </a:r>
            <a:endParaRPr kumimoji="0" lang="zh-TW" altLang="en-US" sz="2000" b="0" i="0" u="none" strike="noStrike" kern="1200" cap="none" spc="0" normalizeH="0" baseline="0" noProof="0" dirty="0">
              <a:ln>
                <a:noFill/>
              </a:ln>
              <a:solidFill>
                <a:prstClr val="black"/>
              </a:solidFill>
              <a:effectLst/>
              <a:uLnTx/>
              <a:uFillTx/>
              <a:latin typeface="華康中圓體" panose="020F0509000000000000" pitchFamily="49" charset="-120"/>
              <a:ea typeface="華康中圓體" panose="020F0509000000000000" pitchFamily="49" charset="-120"/>
              <a:cs typeface="+mn-cs"/>
            </a:endParaRPr>
          </a:p>
        </p:txBody>
      </p:sp>
    </p:spTree>
    <p:extLst>
      <p:ext uri="{BB962C8B-B14F-4D97-AF65-F5344CB8AC3E}">
        <p14:creationId xmlns:p14="http://schemas.microsoft.com/office/powerpoint/2010/main" val="108954343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Book Study Reading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88640"/>
            <a:ext cx="2790122" cy="2088232"/>
          </a:xfrm>
          <a:prstGeom prst="rect">
            <a:avLst/>
          </a:prstGeom>
        </p:spPr>
      </p:pic>
      <p:sp>
        <p:nvSpPr>
          <p:cNvPr id="5" name="文字方塊 4"/>
          <p:cNvSpPr txBox="1"/>
          <p:nvPr/>
        </p:nvSpPr>
        <p:spPr>
          <a:xfrm>
            <a:off x="1919536" y="725796"/>
            <a:ext cx="2736304" cy="830997"/>
          </a:xfrm>
          <a:prstGeom prst="rect">
            <a:avLst/>
          </a:prstGeom>
          <a:noFill/>
        </p:spPr>
        <p:txBody>
          <a:bodyPr wrap="square" rtlCol="0">
            <a:spAutoFit/>
          </a:bodyPr>
          <a:lstStyle/>
          <a:p>
            <a:r>
              <a:rPr lang="zh-TW" altLang="en-US" sz="4800" dirty="0"/>
              <a:t>成績進步</a:t>
            </a:r>
          </a:p>
        </p:txBody>
      </p:sp>
      <p:pic>
        <p:nvPicPr>
          <p:cNvPr id="9" name="圖片 8" descr="The Board Book Students · Free image on Pixabay"/>
          <p:cNvPicPr>
            <a:picLocks noChangeAspect="1"/>
          </p:cNvPicPr>
          <p:nvPr/>
        </p:nvPicPr>
        <p:blipFill>
          <a:blip r:embed="rId3">
            <a:extLst>
              <a:ext uri="{BEBA8EAE-BF5A-486C-A8C5-ECC9F3942E4B}">
                <a14:imgProps xmlns:a14="http://schemas.microsoft.com/office/drawing/2010/main">
                  <a14:imgLayer r:embed="rId4">
                    <a14:imgEffect>
                      <a14:backgroundRemoval t="10000" b="90781" l="5938" r="93125"/>
                    </a14:imgEffect>
                  </a14:imgLayer>
                </a14:imgProps>
              </a:ext>
              <a:ext uri="{28A0092B-C50C-407E-A947-70E740481C1C}">
                <a14:useLocalDpi xmlns:a14="http://schemas.microsoft.com/office/drawing/2010/main" val="0"/>
              </a:ext>
            </a:extLst>
          </a:blip>
          <a:stretch>
            <a:fillRect/>
          </a:stretch>
        </p:blipFill>
        <p:spPr>
          <a:xfrm>
            <a:off x="4727848" y="404664"/>
            <a:ext cx="4176464" cy="4176464"/>
          </a:xfrm>
          <a:prstGeom prst="rect">
            <a:avLst/>
          </a:prstGeom>
        </p:spPr>
      </p:pic>
      <p:pic>
        <p:nvPicPr>
          <p:cNvPr id="10" name="圖片 9" descr="Illustration gratuite: Tasse, Trophée, Prix, Profit - Image gratuite sur Pixabay - 20151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96" y="2420889"/>
            <a:ext cx="7228552" cy="4066061"/>
          </a:xfrm>
          <a:prstGeom prst="rect">
            <a:avLst/>
          </a:prstGeom>
        </p:spPr>
      </p:pic>
      <p:sp>
        <p:nvSpPr>
          <p:cNvPr id="11" name="文字方塊 10"/>
          <p:cNvSpPr txBox="1"/>
          <p:nvPr/>
        </p:nvSpPr>
        <p:spPr>
          <a:xfrm>
            <a:off x="6672065" y="1268760"/>
            <a:ext cx="1692771" cy="2376264"/>
          </a:xfrm>
          <a:prstGeom prst="rect">
            <a:avLst/>
          </a:prstGeom>
          <a:noFill/>
        </p:spPr>
        <p:txBody>
          <a:bodyPr vert="eaVert" wrap="square" rtlCol="0">
            <a:spAutoFit/>
          </a:bodyPr>
          <a:lstStyle/>
          <a:p>
            <a:r>
              <a:rPr lang="zh-TW" altLang="en-US" sz="8000" dirty="0"/>
              <a:t>學伴</a:t>
            </a:r>
            <a:endParaRPr lang="en-US" altLang="zh-TW" sz="8000" dirty="0"/>
          </a:p>
          <a:p>
            <a:endParaRPr lang="zh-TW" altLang="en-US" dirty="0"/>
          </a:p>
        </p:txBody>
      </p:sp>
      <p:sp>
        <p:nvSpPr>
          <p:cNvPr id="12" name="文字方塊 11"/>
          <p:cNvSpPr txBox="1"/>
          <p:nvPr/>
        </p:nvSpPr>
        <p:spPr>
          <a:xfrm>
            <a:off x="2473472" y="2586970"/>
            <a:ext cx="1944216" cy="1107996"/>
          </a:xfrm>
          <a:prstGeom prst="rect">
            <a:avLst/>
          </a:prstGeom>
          <a:noFill/>
        </p:spPr>
        <p:txBody>
          <a:bodyPr wrap="square" rtlCol="0">
            <a:spAutoFit/>
          </a:bodyPr>
          <a:lstStyle/>
          <a:p>
            <a:r>
              <a:rPr lang="zh-TW" altLang="en-US" sz="6600" dirty="0"/>
              <a:t>競賽</a:t>
            </a:r>
            <a:endParaRPr lang="en-US" altLang="zh-TW" sz="6600" dirty="0"/>
          </a:p>
        </p:txBody>
      </p:sp>
      <p:sp>
        <p:nvSpPr>
          <p:cNvPr id="13" name="文字方塊 12"/>
          <p:cNvSpPr txBox="1"/>
          <p:nvPr/>
        </p:nvSpPr>
        <p:spPr>
          <a:xfrm>
            <a:off x="4637650" y="4509120"/>
            <a:ext cx="4464496" cy="523220"/>
          </a:xfrm>
          <a:prstGeom prst="rect">
            <a:avLst/>
          </a:prstGeom>
          <a:noFill/>
        </p:spPr>
        <p:txBody>
          <a:bodyPr wrap="square" rtlCol="0">
            <a:spAutoFit/>
          </a:bodyPr>
          <a:lstStyle/>
          <a:p>
            <a:r>
              <a:rPr lang="zh-TW" altLang="en-US" sz="2800" dirty="0">
                <a:solidFill>
                  <a:srgbClr val="3333FF"/>
                </a:solidFill>
              </a:rPr>
              <a:t>申請時間</a:t>
            </a:r>
            <a:r>
              <a:rPr lang="en-US" altLang="zh-TW" sz="2800" dirty="0">
                <a:solidFill>
                  <a:srgbClr val="3333FF"/>
                </a:solidFill>
              </a:rPr>
              <a:t>:</a:t>
            </a:r>
            <a:r>
              <a:rPr lang="zh-TW" altLang="en-US" sz="2800" dirty="0">
                <a:solidFill>
                  <a:srgbClr val="3333FF"/>
                </a:solidFill>
              </a:rPr>
              <a:t>即日起至</a:t>
            </a:r>
            <a:r>
              <a:rPr lang="en-US" altLang="zh-TW" sz="2800" dirty="0">
                <a:solidFill>
                  <a:srgbClr val="3333FF"/>
                </a:solidFill>
              </a:rPr>
              <a:t>7/3</a:t>
            </a:r>
            <a:r>
              <a:rPr lang="zh-TW" altLang="en-US" sz="2800" dirty="0">
                <a:solidFill>
                  <a:srgbClr val="3333FF"/>
                </a:solidFill>
              </a:rPr>
              <a:t>截止</a:t>
            </a:r>
          </a:p>
        </p:txBody>
      </p:sp>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9741" y="5082512"/>
            <a:ext cx="706576" cy="700687"/>
          </a:xfrm>
          <a:prstGeom prst="rect">
            <a:avLst/>
          </a:prstGeom>
        </p:spPr>
      </p:pic>
      <p:sp>
        <p:nvSpPr>
          <p:cNvPr id="15" name="文字方塊 14"/>
          <p:cNvSpPr txBox="1"/>
          <p:nvPr/>
        </p:nvSpPr>
        <p:spPr>
          <a:xfrm>
            <a:off x="5106317" y="5252475"/>
            <a:ext cx="3588612" cy="523220"/>
          </a:xfrm>
          <a:prstGeom prst="rect">
            <a:avLst/>
          </a:prstGeom>
          <a:noFill/>
        </p:spPr>
        <p:txBody>
          <a:bodyPr wrap="square" rtlCol="0">
            <a:spAutoFit/>
          </a:bodyPr>
          <a:lstStyle/>
          <a:p>
            <a:r>
              <a:rPr lang="zh-TW" altLang="en-US" sz="2800" dirty="0">
                <a:solidFill>
                  <a:srgbClr val="FFC000"/>
                </a:solidFill>
              </a:rPr>
              <a:t>教務處教學發展中心</a:t>
            </a:r>
          </a:p>
        </p:txBody>
      </p:sp>
    </p:spTree>
    <p:extLst>
      <p:ext uri="{BB962C8B-B14F-4D97-AF65-F5344CB8AC3E}">
        <p14:creationId xmlns:p14="http://schemas.microsoft.com/office/powerpoint/2010/main" val="69749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a:t>課業學習輔導成績進步助學金</a:t>
            </a:r>
            <a:r>
              <a:rPr lang="zh-TW" altLang="zh-TW" dirty="0"/>
              <a:t/>
            </a:r>
            <a:br>
              <a:rPr lang="zh-TW" altLang="zh-TW" dirty="0"/>
            </a:br>
            <a:endParaRPr lang="zh-TW" altLang="en-US" dirty="0"/>
          </a:p>
        </p:txBody>
      </p:sp>
      <p:graphicFrame>
        <p:nvGraphicFramePr>
          <p:cNvPr id="5" name="資料庫圖表 4"/>
          <p:cNvGraphicFramePr/>
          <p:nvPr>
            <p:extLst/>
          </p:nvPr>
        </p:nvGraphicFramePr>
        <p:xfrm>
          <a:off x="1703512" y="1052736"/>
          <a:ext cx="648072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圓角矩形 5"/>
          <p:cNvSpPr/>
          <p:nvPr/>
        </p:nvSpPr>
        <p:spPr>
          <a:xfrm>
            <a:off x="8328248" y="2571688"/>
            <a:ext cx="1728192" cy="1656184"/>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tx1"/>
                </a:solidFill>
              </a:rPr>
              <a:t>完成</a:t>
            </a:r>
          </a:p>
        </p:txBody>
      </p:sp>
      <p:sp>
        <p:nvSpPr>
          <p:cNvPr id="7" name="圓角矩形 6"/>
          <p:cNvSpPr/>
          <p:nvPr/>
        </p:nvSpPr>
        <p:spPr>
          <a:xfrm>
            <a:off x="2063552" y="5805264"/>
            <a:ext cx="6417760" cy="571522"/>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tx1"/>
                </a:solidFill>
              </a:rPr>
              <a:t>每學期至多核發</a:t>
            </a:r>
            <a:r>
              <a:rPr lang="en-US" altLang="zh-TW" sz="4000" b="1" dirty="0">
                <a:solidFill>
                  <a:schemeClr val="tx1"/>
                </a:solidFill>
              </a:rPr>
              <a:t>3,000</a:t>
            </a:r>
            <a:r>
              <a:rPr lang="zh-TW" altLang="en-US" sz="4000" b="1" dirty="0">
                <a:solidFill>
                  <a:schemeClr val="tx1"/>
                </a:solidFill>
              </a:rPr>
              <a:t>元</a:t>
            </a:r>
          </a:p>
        </p:txBody>
      </p:sp>
    </p:spTree>
    <p:extLst>
      <p:ext uri="{BB962C8B-B14F-4D97-AF65-F5344CB8AC3E}">
        <p14:creationId xmlns:p14="http://schemas.microsoft.com/office/powerpoint/2010/main" val="607313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a:t>課業輔導學伴獎勵金</a:t>
            </a:r>
            <a:r>
              <a:rPr lang="zh-TW" altLang="zh-TW" dirty="0"/>
              <a:t/>
            </a:r>
            <a:br>
              <a:rPr lang="zh-TW" altLang="zh-TW" dirty="0"/>
            </a:br>
            <a:endParaRPr lang="zh-TW" altLang="en-US" dirty="0"/>
          </a:p>
        </p:txBody>
      </p:sp>
      <p:graphicFrame>
        <p:nvGraphicFramePr>
          <p:cNvPr id="7" name="資料庫圖表 6"/>
          <p:cNvGraphicFramePr/>
          <p:nvPr>
            <p:extLst/>
          </p:nvPr>
        </p:nvGraphicFramePr>
        <p:xfrm>
          <a:off x="1703512" y="1052736"/>
          <a:ext cx="648072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p:cNvSpPr txBox="1"/>
          <p:nvPr/>
        </p:nvSpPr>
        <p:spPr>
          <a:xfrm>
            <a:off x="1673463" y="4941169"/>
            <a:ext cx="1944216" cy="584775"/>
          </a:xfrm>
          <a:prstGeom prst="rect">
            <a:avLst/>
          </a:prstGeom>
          <a:solidFill>
            <a:srgbClr val="FFFF00"/>
          </a:solidFill>
          <a:ln>
            <a:solidFill>
              <a:srgbClr val="00B0F0"/>
            </a:solidFill>
          </a:ln>
        </p:spPr>
        <p:txBody>
          <a:bodyPr wrap="square" rtlCol="0">
            <a:spAutoFit/>
          </a:bodyPr>
          <a:lstStyle/>
          <a:p>
            <a:r>
              <a:rPr lang="zh-TW" altLang="en-US" sz="3200" b="1" dirty="0">
                <a:solidFill>
                  <a:schemeClr val="accent5"/>
                </a:solidFill>
              </a:rPr>
              <a:t>成績優異</a:t>
            </a:r>
          </a:p>
        </p:txBody>
      </p:sp>
      <p:sp>
        <p:nvSpPr>
          <p:cNvPr id="9" name="圓角矩形 8"/>
          <p:cNvSpPr/>
          <p:nvPr/>
        </p:nvSpPr>
        <p:spPr>
          <a:xfrm>
            <a:off x="8328248" y="2571688"/>
            <a:ext cx="1728192" cy="1656184"/>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tx1"/>
                </a:solidFill>
              </a:rPr>
              <a:t>完成</a:t>
            </a:r>
          </a:p>
        </p:txBody>
      </p:sp>
      <p:sp>
        <p:nvSpPr>
          <p:cNvPr id="6" name="圓角矩形 5"/>
          <p:cNvSpPr/>
          <p:nvPr/>
        </p:nvSpPr>
        <p:spPr>
          <a:xfrm>
            <a:off x="2063552" y="5805264"/>
            <a:ext cx="6417760" cy="571522"/>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tx1"/>
                </a:solidFill>
              </a:rPr>
              <a:t>每學期至多核發</a:t>
            </a:r>
            <a:r>
              <a:rPr lang="en-US" altLang="zh-TW" sz="4000" b="1" dirty="0">
                <a:solidFill>
                  <a:schemeClr val="tx1"/>
                </a:solidFill>
              </a:rPr>
              <a:t>6,000</a:t>
            </a:r>
            <a:r>
              <a:rPr lang="zh-TW" altLang="en-US" sz="4000" b="1" dirty="0">
                <a:solidFill>
                  <a:schemeClr val="tx1"/>
                </a:solidFill>
              </a:rPr>
              <a:t>元</a:t>
            </a:r>
          </a:p>
        </p:txBody>
      </p:sp>
    </p:spTree>
    <p:extLst>
      <p:ext uri="{BB962C8B-B14F-4D97-AF65-F5344CB8AC3E}">
        <p14:creationId xmlns:p14="http://schemas.microsoft.com/office/powerpoint/2010/main" val="1978397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競賽拔尖獎勵金</a:t>
            </a:r>
            <a:endParaRPr lang="zh-TW" altLang="zh-TW" dirty="0"/>
          </a:p>
        </p:txBody>
      </p:sp>
      <p:graphicFrame>
        <p:nvGraphicFramePr>
          <p:cNvPr id="11" name="內容版面配置區 10"/>
          <p:cNvGraphicFramePr>
            <a:graphicFrameLocks noGrp="1"/>
          </p:cNvGraphicFramePr>
          <p:nvPr>
            <p:ph idx="1"/>
            <p:extLst/>
          </p:nvPr>
        </p:nvGraphicFramePr>
        <p:xfrm>
          <a:off x="1918204" y="1556794"/>
          <a:ext cx="7202132" cy="3528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descr="Martial Arts Muay Thai Boxing · Free vector graphic on Pixabay"/>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8">
                    <a14:imgEffect>
                      <a14:backgroundRemoval t="54699" b="99518" l="0" r="28438">
                        <a14:foregroundMark x1="11094" y1="90602" x2="11094" y2="90602"/>
                        <a14:foregroundMark x1="20469" y1="70843" x2="20469" y2="70843"/>
                        <a14:foregroundMark x1="10000" y1="67952" x2="10000" y2="67952"/>
                        <a14:foregroundMark x1="1563" y1="61928" x2="1563" y2="61928"/>
                        <a14:foregroundMark x1="24375" y1="63133" x2="24375" y2="63133"/>
                        <a14:foregroundMark x1="24375" y1="74940" x2="24375" y2="74940"/>
                        <a14:foregroundMark x1="11875" y1="97349" x2="11875" y2="97349"/>
                        <a14:foregroundMark x1="11875" y1="90120" x2="13281" y2="89880"/>
                        <a14:foregroundMark x1="12812" y1="86988" x2="13594" y2="78072"/>
                      </a14:backgroundRemoval>
                    </a14:imgEffect>
                  </a14:imgLayer>
                </a14:imgProps>
              </a:ext>
              <a:ext uri="{28A0092B-C50C-407E-A947-70E740481C1C}">
                <a14:useLocalDpi xmlns:a14="http://schemas.microsoft.com/office/drawing/2010/main" val="0"/>
              </a:ext>
            </a:extLst>
          </a:blip>
          <a:srcRect t="54618" r="71650"/>
          <a:stretch/>
        </p:blipFill>
        <p:spPr>
          <a:xfrm>
            <a:off x="2351585" y="2636913"/>
            <a:ext cx="1008112" cy="1046427"/>
          </a:xfrm>
          <a:prstGeom prst="rect">
            <a:avLst/>
          </a:prstGeom>
        </p:spPr>
      </p:pic>
      <p:graphicFrame>
        <p:nvGraphicFramePr>
          <p:cNvPr id="5" name="表格 4"/>
          <p:cNvGraphicFramePr>
            <a:graphicFrameLocks noGrp="1"/>
          </p:cNvGraphicFramePr>
          <p:nvPr>
            <p:extLst/>
          </p:nvPr>
        </p:nvGraphicFramePr>
        <p:xfrm>
          <a:off x="1918204" y="4777225"/>
          <a:ext cx="6563106" cy="1255152"/>
        </p:xfrm>
        <a:graphic>
          <a:graphicData uri="http://schemas.openxmlformats.org/drawingml/2006/table">
            <a:tbl>
              <a:tblPr firstRow="1" firstCol="1" bandRow="1">
                <a:tableStyleId>{5C22544A-7EE6-4342-B048-85BDC9FD1C3A}</a:tableStyleId>
              </a:tblPr>
              <a:tblGrid>
                <a:gridCol w="1093851">
                  <a:extLst>
                    <a:ext uri="{9D8B030D-6E8A-4147-A177-3AD203B41FA5}">
                      <a16:colId xmlns:a16="http://schemas.microsoft.com/office/drawing/2014/main" val="657943320"/>
                    </a:ext>
                  </a:extLst>
                </a:gridCol>
                <a:gridCol w="1093851">
                  <a:extLst>
                    <a:ext uri="{9D8B030D-6E8A-4147-A177-3AD203B41FA5}">
                      <a16:colId xmlns:a16="http://schemas.microsoft.com/office/drawing/2014/main" val="2424607923"/>
                    </a:ext>
                  </a:extLst>
                </a:gridCol>
                <a:gridCol w="1093851">
                  <a:extLst>
                    <a:ext uri="{9D8B030D-6E8A-4147-A177-3AD203B41FA5}">
                      <a16:colId xmlns:a16="http://schemas.microsoft.com/office/drawing/2014/main" val="790345920"/>
                    </a:ext>
                  </a:extLst>
                </a:gridCol>
                <a:gridCol w="1093851">
                  <a:extLst>
                    <a:ext uri="{9D8B030D-6E8A-4147-A177-3AD203B41FA5}">
                      <a16:colId xmlns:a16="http://schemas.microsoft.com/office/drawing/2014/main" val="2575487492"/>
                    </a:ext>
                  </a:extLst>
                </a:gridCol>
                <a:gridCol w="1093851">
                  <a:extLst>
                    <a:ext uri="{9D8B030D-6E8A-4147-A177-3AD203B41FA5}">
                      <a16:colId xmlns:a16="http://schemas.microsoft.com/office/drawing/2014/main" val="2021841955"/>
                    </a:ext>
                  </a:extLst>
                </a:gridCol>
                <a:gridCol w="1093851">
                  <a:extLst>
                    <a:ext uri="{9D8B030D-6E8A-4147-A177-3AD203B41FA5}">
                      <a16:colId xmlns:a16="http://schemas.microsoft.com/office/drawing/2014/main" val="2993181969"/>
                    </a:ext>
                  </a:extLst>
                </a:gridCol>
              </a:tblGrid>
              <a:tr h="209192">
                <a:tc rowSpan="6">
                  <a:txBody>
                    <a:bodyPr/>
                    <a:lstStyle/>
                    <a:p>
                      <a:pPr algn="ctr">
                        <a:spcAft>
                          <a:spcPts val="0"/>
                        </a:spcAft>
                      </a:pPr>
                      <a:r>
                        <a:rPr lang="zh-TW" sz="1200" kern="100">
                          <a:effectLst/>
                        </a:rPr>
                        <a:t>競賽拔尖獎勵金</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國際級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全國級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縣市級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校級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獎勵金額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705305146"/>
                  </a:ext>
                </a:extLst>
              </a:tr>
              <a:tr h="209192">
                <a:tc vMerge="1">
                  <a:txBody>
                    <a:bodyPr/>
                    <a:lstStyle/>
                    <a:p>
                      <a:endParaRPr lang="zh-TW" altLang="en-US"/>
                    </a:p>
                  </a:txBody>
                  <a:tcPr/>
                </a:tc>
                <a:tc>
                  <a:txBody>
                    <a:bodyPr/>
                    <a:lstStyle/>
                    <a:p>
                      <a:pPr algn="ctr">
                        <a:spcAft>
                          <a:spcPts val="0"/>
                        </a:spcAft>
                      </a:pPr>
                      <a:r>
                        <a:rPr lang="zh-TW" sz="1200" kern="100">
                          <a:effectLst/>
                        </a:rPr>
                        <a:t>首獎</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40,000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665689935"/>
                  </a:ext>
                </a:extLst>
              </a:tr>
              <a:tr h="209192">
                <a:tc vMerge="1">
                  <a:txBody>
                    <a:bodyPr/>
                    <a:lstStyle/>
                    <a:p>
                      <a:endParaRPr lang="zh-TW" altLang="en-US"/>
                    </a:p>
                  </a:txBody>
                  <a:tcPr/>
                </a:tc>
                <a:tc>
                  <a:txBody>
                    <a:bodyPr/>
                    <a:lstStyle/>
                    <a:p>
                      <a:pPr algn="ctr">
                        <a:spcAft>
                          <a:spcPts val="0"/>
                        </a:spcAft>
                      </a:pPr>
                      <a:r>
                        <a:rPr lang="zh-TW" sz="1200" kern="100">
                          <a:effectLst/>
                        </a:rPr>
                        <a:t>次獎</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首獎</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30,000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901945180"/>
                  </a:ext>
                </a:extLst>
              </a:tr>
              <a:tr h="209192">
                <a:tc vMerge="1">
                  <a:txBody>
                    <a:bodyPr/>
                    <a:lstStyle/>
                    <a:p>
                      <a:endParaRPr lang="zh-TW" altLang="en-US"/>
                    </a:p>
                  </a:txBody>
                  <a:tcPr/>
                </a:tc>
                <a:tc>
                  <a:txBody>
                    <a:bodyPr/>
                    <a:lstStyle/>
                    <a:p>
                      <a:pPr algn="ctr">
                        <a:spcAft>
                          <a:spcPts val="0"/>
                        </a:spcAft>
                      </a:pPr>
                      <a:r>
                        <a:rPr lang="zh-TW" sz="1200" kern="100">
                          <a:effectLst/>
                        </a:rPr>
                        <a:t>佳作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次獎</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首獎</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20,000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6777849"/>
                  </a:ext>
                </a:extLst>
              </a:tr>
              <a:tr h="209192">
                <a:tc vMerge="1">
                  <a:txBody>
                    <a:bodyPr/>
                    <a:lstStyle/>
                    <a:p>
                      <a:endParaRPr lang="zh-TW" altLang="en-US"/>
                    </a:p>
                  </a:txBody>
                  <a:tcP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佳作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次獎</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首獎</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10,000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80755347"/>
                  </a:ext>
                </a:extLst>
              </a:tr>
              <a:tr h="209192">
                <a:tc vMerge="1">
                  <a:txBody>
                    <a:bodyPr/>
                    <a:lstStyle/>
                    <a:p>
                      <a:endParaRPr lang="zh-TW" altLang="en-US"/>
                    </a:p>
                  </a:txBody>
                  <a:tcP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佳作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dirty="0">
                          <a:effectLst/>
                        </a:rPr>
                        <a:t>次獎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5,000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792627302"/>
                  </a:ext>
                </a:extLst>
              </a:tr>
            </a:tbl>
          </a:graphicData>
        </a:graphic>
      </p:graphicFrame>
    </p:spTree>
    <p:extLst>
      <p:ext uri="{BB962C8B-B14F-4D97-AF65-F5344CB8AC3E}">
        <p14:creationId xmlns:p14="http://schemas.microsoft.com/office/powerpoint/2010/main" val="3376133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9188" y="214184"/>
            <a:ext cx="8088687" cy="1309816"/>
          </a:xfrm>
        </p:spPr>
        <p:txBody>
          <a:bodyPr>
            <a:noAutofit/>
          </a:bodyPr>
          <a:lstStyle/>
          <a:p>
            <a:pPr algn="ctr"/>
            <a:r>
              <a:rPr lang="zh-TW" altLang="en-US" sz="5400" b="1" dirty="0" smtClean="0">
                <a:effectLst>
                  <a:outerShdw blurRad="38100" dist="38100" dir="2700000" algn="tl">
                    <a:srgbClr val="000000">
                      <a:alpha val="43137"/>
                    </a:srgbClr>
                  </a:outerShdw>
                </a:effectLst>
                <a:latin typeface="+mj-ea"/>
              </a:rPr>
              <a:t>社會</a:t>
            </a:r>
            <a:r>
              <a:rPr lang="zh-TW" altLang="en-US" sz="5400" b="1" dirty="0">
                <a:effectLst>
                  <a:outerShdw blurRad="38100" dist="38100" dir="2700000" algn="tl">
                    <a:srgbClr val="000000">
                      <a:alpha val="43137"/>
                    </a:srgbClr>
                  </a:outerShdw>
                </a:effectLst>
                <a:latin typeface="+mj-ea"/>
              </a:rPr>
              <a:t>實踐</a:t>
            </a:r>
            <a:r>
              <a:rPr lang="zh-TW" altLang="en-US" sz="5400" b="1" dirty="0" smtClean="0">
                <a:effectLst>
                  <a:outerShdw blurRad="38100" dist="38100" dir="2700000" algn="tl">
                    <a:srgbClr val="000000">
                      <a:alpha val="43137"/>
                    </a:srgbClr>
                  </a:outerShdw>
                </a:effectLst>
                <a:latin typeface="+mj-ea"/>
              </a:rPr>
              <a:t>輔導助學金</a:t>
            </a:r>
            <a:endParaRPr lang="zh-TW" altLang="en-US" sz="5400" b="1" dirty="0">
              <a:effectLst>
                <a:outerShdw blurRad="38100" dist="38100" dir="2700000" algn="tl">
                  <a:srgbClr val="000000">
                    <a:alpha val="43137"/>
                  </a:srgbClr>
                </a:outerShdw>
              </a:effectLst>
              <a:latin typeface="+mj-ea"/>
            </a:endParaRPr>
          </a:p>
        </p:txBody>
      </p:sp>
      <p:sp>
        <p:nvSpPr>
          <p:cNvPr id="3" name="文字版面配置區 2"/>
          <p:cNvSpPr>
            <a:spLocks noGrp="1"/>
          </p:cNvSpPr>
          <p:nvPr>
            <p:ph type="body" idx="1"/>
          </p:nvPr>
        </p:nvSpPr>
        <p:spPr>
          <a:xfrm>
            <a:off x="387180" y="2303581"/>
            <a:ext cx="8897497" cy="2912313"/>
          </a:xfrm>
        </p:spPr>
        <p:txBody>
          <a:bodyPr>
            <a:noAutofit/>
          </a:bodyPr>
          <a:lstStyle/>
          <a:p>
            <a:pPr>
              <a:spcBef>
                <a:spcPts val="1800"/>
              </a:spcBef>
            </a:pPr>
            <a:r>
              <a:rPr lang="zh-TW" altLang="en-US" sz="2400" b="1" dirty="0" smtClean="0">
                <a:solidFill>
                  <a:schemeClr val="tx1"/>
                </a:solidFill>
                <a:latin typeface="+mn-ea"/>
              </a:rPr>
              <a:t>申請</a:t>
            </a:r>
            <a:r>
              <a:rPr lang="zh-TW" altLang="en-US" sz="2400" b="1" dirty="0">
                <a:solidFill>
                  <a:schemeClr val="tx1"/>
                </a:solidFill>
                <a:latin typeface="+mn-ea"/>
              </a:rPr>
              <a:t>資格</a:t>
            </a:r>
          </a:p>
          <a:p>
            <a:r>
              <a:rPr lang="zh-TW" altLang="en-US" sz="2400" dirty="0">
                <a:solidFill>
                  <a:schemeClr val="tx1"/>
                </a:solidFill>
                <a:latin typeface="+mn-ea"/>
              </a:rPr>
              <a:t>每學期參加各類型學生學習護照活動，</a:t>
            </a:r>
            <a:r>
              <a:rPr lang="zh-TW" altLang="en-US" sz="2400" b="1" u="sng" dirty="0">
                <a:solidFill>
                  <a:schemeClr val="tx1"/>
                </a:solidFill>
                <a:latin typeface="+mn-ea"/>
              </a:rPr>
              <a:t>高階學習時數</a:t>
            </a:r>
            <a:r>
              <a:rPr lang="zh-TW" altLang="en-US" sz="2400" dirty="0">
                <a:solidFill>
                  <a:schemeClr val="tx1"/>
                </a:solidFill>
                <a:latin typeface="+mn-ea"/>
              </a:rPr>
              <a:t>累計達</a:t>
            </a:r>
            <a:r>
              <a:rPr lang="en-US" altLang="zh-TW" sz="2400" dirty="0">
                <a:solidFill>
                  <a:schemeClr val="tx1"/>
                </a:solidFill>
                <a:latin typeface="+mn-ea"/>
              </a:rPr>
              <a:t>50</a:t>
            </a:r>
            <a:r>
              <a:rPr lang="zh-TW" altLang="en-US" sz="2400" dirty="0">
                <a:solidFill>
                  <a:schemeClr val="tx1"/>
                </a:solidFill>
                <a:latin typeface="+mn-ea"/>
              </a:rPr>
              <a:t>小時（含）以上。</a:t>
            </a:r>
          </a:p>
          <a:p>
            <a:pPr>
              <a:spcBef>
                <a:spcPts val="1800"/>
              </a:spcBef>
            </a:pPr>
            <a:r>
              <a:rPr lang="zh-TW" altLang="en-US" sz="2400" b="1" dirty="0" smtClean="0">
                <a:solidFill>
                  <a:schemeClr val="tx1"/>
                </a:solidFill>
                <a:latin typeface="+mn-ea"/>
              </a:rPr>
              <a:t>獎勵</a:t>
            </a:r>
            <a:r>
              <a:rPr lang="zh-TW" altLang="en-US" sz="2400" b="1" dirty="0">
                <a:solidFill>
                  <a:schemeClr val="tx1"/>
                </a:solidFill>
                <a:latin typeface="+mn-ea"/>
              </a:rPr>
              <a:t>方式</a:t>
            </a:r>
          </a:p>
          <a:p>
            <a:r>
              <a:rPr lang="zh-TW" altLang="en-US" sz="2400" dirty="0">
                <a:solidFill>
                  <a:schemeClr val="tx1"/>
                </a:solidFill>
                <a:latin typeface="+mn-ea"/>
              </a:rPr>
              <a:t>符合資格者，篩選前</a:t>
            </a:r>
            <a:r>
              <a:rPr lang="en-US" altLang="zh-TW" sz="2400" dirty="0">
                <a:solidFill>
                  <a:schemeClr val="tx1"/>
                </a:solidFill>
                <a:latin typeface="+mn-ea"/>
              </a:rPr>
              <a:t>10</a:t>
            </a:r>
            <a:r>
              <a:rPr lang="zh-TW" altLang="en-US" sz="2400" dirty="0">
                <a:solidFill>
                  <a:schemeClr val="tx1"/>
                </a:solidFill>
                <a:latin typeface="+mn-ea"/>
              </a:rPr>
              <a:t>名學生，每人核發</a:t>
            </a:r>
            <a:r>
              <a:rPr lang="en-US" altLang="zh-TW" sz="2400" dirty="0">
                <a:solidFill>
                  <a:schemeClr val="tx1"/>
                </a:solidFill>
                <a:latin typeface="+mn-ea"/>
              </a:rPr>
              <a:t>5,000</a:t>
            </a:r>
            <a:r>
              <a:rPr lang="zh-TW" altLang="en-US" sz="2400" dirty="0">
                <a:solidFill>
                  <a:schemeClr val="tx1"/>
                </a:solidFill>
                <a:latin typeface="+mn-ea"/>
              </a:rPr>
              <a:t>元獎助學金</a:t>
            </a:r>
            <a:r>
              <a:rPr lang="zh-TW" altLang="en-US" sz="2400" dirty="0" smtClean="0">
                <a:solidFill>
                  <a:schemeClr val="tx1"/>
                </a:solidFill>
                <a:latin typeface="+mn-ea"/>
              </a:rPr>
              <a:t>。</a:t>
            </a:r>
            <a:endParaRPr lang="zh-TW" altLang="en-US" sz="2400" dirty="0">
              <a:solidFill>
                <a:schemeClr val="tx1"/>
              </a:solidFill>
              <a:latin typeface="+mn-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80" y="427345"/>
            <a:ext cx="1720233" cy="1486445"/>
          </a:xfrm>
          <a:prstGeom prst="rect">
            <a:avLst/>
          </a:prstGeom>
        </p:spPr>
      </p:pic>
      <p:sp>
        <p:nvSpPr>
          <p:cNvPr id="5" name="文字方塊 4"/>
          <p:cNvSpPr txBox="1"/>
          <p:nvPr/>
        </p:nvSpPr>
        <p:spPr>
          <a:xfrm>
            <a:off x="2110154" y="1331573"/>
            <a:ext cx="508195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BC80E0">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學務處服務學習發展中心</a:t>
            </a:r>
          </a:p>
        </p:txBody>
      </p:sp>
    </p:spTree>
    <p:extLst>
      <p:ext uri="{BB962C8B-B14F-4D97-AF65-F5344CB8AC3E}">
        <p14:creationId xmlns:p14="http://schemas.microsoft.com/office/powerpoint/2010/main" val="2974852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611" y="0"/>
            <a:ext cx="6938777" cy="6858000"/>
          </a:xfrm>
          <a:prstGeom prst="rect">
            <a:avLst/>
          </a:prstGeom>
        </p:spPr>
      </p:pic>
    </p:spTree>
    <p:extLst>
      <p:ext uri="{BB962C8B-B14F-4D97-AF65-F5344CB8AC3E}">
        <p14:creationId xmlns:p14="http://schemas.microsoft.com/office/powerpoint/2010/main" val="793951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462" y="0"/>
            <a:ext cx="7089076" cy="6858000"/>
          </a:xfrm>
          <a:prstGeom prst="rect">
            <a:avLst/>
          </a:prstGeom>
        </p:spPr>
      </p:pic>
    </p:spTree>
    <p:extLst>
      <p:ext uri="{BB962C8B-B14F-4D97-AF65-F5344CB8AC3E}">
        <p14:creationId xmlns:p14="http://schemas.microsoft.com/office/powerpoint/2010/main" val="119817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04880" y="144164"/>
            <a:ext cx="1415772" cy="6713836"/>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學生學習護照時數歷程</a:t>
            </a:r>
            <a:endParaRPr kumimoji="0" lang="en-US" altLang="zh-TW" sz="4000" b="1" i="0" u="none" strike="noStrike" kern="1200" cap="none" spc="0" normalizeH="0" baseline="0" noProof="0" dirty="0" smtClean="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證明文件列印操作方式</a:t>
            </a:r>
            <a:endParaRPr kumimoji="0" lang="zh-TW" altLang="en-US" sz="4000" b="1" i="0" u="none" strike="noStrike" kern="1200" cap="none" spc="0" normalizeH="0" baseline="0" noProof="0" dirty="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965" y="0"/>
            <a:ext cx="7588070" cy="6858000"/>
          </a:xfrm>
          <a:prstGeom prst="rect">
            <a:avLst/>
          </a:prstGeom>
        </p:spPr>
      </p:pic>
    </p:spTree>
    <p:extLst>
      <p:ext uri="{BB962C8B-B14F-4D97-AF65-F5344CB8AC3E}">
        <p14:creationId xmlns:p14="http://schemas.microsoft.com/office/powerpoint/2010/main" val="3220599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253865" y="116840"/>
            <a:ext cx="1415772" cy="6713836"/>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學生學習護照時數歷程</a:t>
            </a:r>
            <a:endParaRPr kumimoji="0" lang="en-US" altLang="zh-TW" sz="4000" b="1" i="0" u="none" strike="noStrike" kern="1200" cap="none" spc="0" normalizeH="0" baseline="0" noProof="0" dirty="0" smtClean="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證明文件列印操作方式</a:t>
            </a:r>
            <a:endParaRPr kumimoji="0" lang="zh-TW" altLang="en-US" sz="4000" b="1" i="0" u="none" strike="noStrike" kern="1200" cap="none" spc="0" normalizeH="0" baseline="0" noProof="0" dirty="0">
              <a:ln>
                <a:noFill/>
              </a:ln>
              <a:solidFill>
                <a:srgbClr val="F496CB">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61" y="904103"/>
            <a:ext cx="7725760" cy="5687676"/>
          </a:xfrm>
          <a:prstGeom prst="rect">
            <a:avLst/>
          </a:prstGeom>
        </p:spPr>
      </p:pic>
    </p:spTree>
    <p:extLst>
      <p:ext uri="{BB962C8B-B14F-4D97-AF65-F5344CB8AC3E}">
        <p14:creationId xmlns:p14="http://schemas.microsoft.com/office/powerpoint/2010/main" val="173256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申請資格</a:t>
            </a:r>
            <a:endParaRPr lang="zh-TW" altLang="en-US" sz="6000" dirty="0">
              <a:latin typeface="王漢宗特明體繁" panose="02020500000000000000" pitchFamily="18" charset="-120"/>
              <a:ea typeface="王漢宗特明體繁" panose="02020500000000000000" pitchFamily="18" charset="-120"/>
            </a:endParaRPr>
          </a:p>
        </p:txBody>
      </p:sp>
      <p:sp>
        <p:nvSpPr>
          <p:cNvPr id="3" name="內容版面配置區 2"/>
          <p:cNvSpPr>
            <a:spLocks noGrp="1"/>
          </p:cNvSpPr>
          <p:nvPr>
            <p:ph idx="1"/>
          </p:nvPr>
        </p:nvSpPr>
        <p:spPr>
          <a:xfrm>
            <a:off x="4763190" y="1937289"/>
            <a:ext cx="6974379" cy="4637128"/>
          </a:xfrm>
        </p:spPr>
        <p:txBody>
          <a:bodyPr>
            <a:normAutofit/>
          </a:bodyPr>
          <a:lstStyle/>
          <a:p>
            <a:pPr marL="800100" lvl="1" indent="-342900">
              <a:buClrTx/>
              <a:buFont typeface="+mj-lt"/>
              <a:buAutoNum type="arabicPeriod"/>
            </a:pPr>
            <a:r>
              <a:rPr lang="zh-TW" altLang="zh-TW" sz="2800" dirty="0" smtClean="0">
                <a:latin typeface="王漢宗特明體繁" panose="02020500000000000000" pitchFamily="18" charset="-120"/>
                <a:ea typeface="王漢宗特明體繁" panose="02020500000000000000" pitchFamily="18" charset="-120"/>
              </a:rPr>
              <a:t>符合</a:t>
            </a:r>
            <a:r>
              <a:rPr lang="zh-TW" altLang="zh-TW" sz="2800" b="1" dirty="0">
                <a:solidFill>
                  <a:schemeClr val="accent4"/>
                </a:solidFill>
                <a:latin typeface="王漢宗特明體繁" panose="02020500000000000000" pitchFamily="18" charset="-120"/>
                <a:ea typeface="王漢宗特明體繁" panose="02020500000000000000" pitchFamily="18" charset="-120"/>
              </a:rPr>
              <a:t>學雜費減免</a:t>
            </a:r>
            <a:r>
              <a:rPr lang="zh-TW" altLang="zh-TW" sz="2800" b="1" dirty="0">
                <a:latin typeface="王漢宗特明體繁" panose="02020500000000000000" pitchFamily="18" charset="-120"/>
                <a:ea typeface="王漢宗特明體繁" panose="02020500000000000000" pitchFamily="18" charset="-120"/>
              </a:rPr>
              <a:t>資格</a:t>
            </a:r>
            <a:r>
              <a:rPr lang="zh-TW" altLang="zh-TW" sz="2800" dirty="0">
                <a:latin typeface="王漢宗特明體繁" panose="02020500000000000000" pitchFamily="18" charset="-120"/>
                <a:ea typeface="王漢宗特明體繁" panose="02020500000000000000" pitchFamily="18" charset="-120"/>
              </a:rPr>
              <a:t>之低收入戶學生、中低收入戶學生、特殊境遇家庭子女或孫子女、原住民族籍學生、身心障礙學生及身心障礙人士</a:t>
            </a:r>
            <a:r>
              <a:rPr lang="zh-TW" altLang="zh-TW" sz="2800" dirty="0" smtClean="0">
                <a:latin typeface="王漢宗特明體繁" panose="02020500000000000000" pitchFamily="18" charset="-120"/>
                <a:ea typeface="王漢宗特明體繁" panose="02020500000000000000" pitchFamily="18" charset="-120"/>
              </a:rPr>
              <a:t>子女</a:t>
            </a:r>
            <a:r>
              <a:rPr lang="zh-TW" altLang="en-US" sz="2800" dirty="0" smtClean="0">
                <a:latin typeface="王漢宗特明體繁" panose="02020500000000000000" pitchFamily="18" charset="-120"/>
                <a:ea typeface="王漢宗特明體繁" panose="02020500000000000000" pitchFamily="18" charset="-120"/>
              </a:rPr>
              <a:t>。</a:t>
            </a:r>
            <a:endParaRPr lang="en-US" altLang="zh-TW" sz="2800" dirty="0">
              <a:latin typeface="王漢宗特明體繁" panose="02020500000000000000" pitchFamily="18" charset="-120"/>
              <a:ea typeface="王漢宗特明體繁" panose="02020500000000000000" pitchFamily="18" charset="-120"/>
            </a:endParaRPr>
          </a:p>
          <a:p>
            <a:pPr marL="800100" lvl="1" indent="-342900">
              <a:buClrTx/>
              <a:buFont typeface="+mj-lt"/>
              <a:buAutoNum type="arabicPeriod"/>
            </a:pPr>
            <a:r>
              <a:rPr lang="zh-TW" altLang="zh-TW" sz="2800" dirty="0" smtClean="0">
                <a:latin typeface="王漢宗特明體繁" panose="02020500000000000000" pitchFamily="18" charset="-120"/>
                <a:ea typeface="王漢宗特明體繁" panose="02020500000000000000" pitchFamily="18" charset="-120"/>
              </a:rPr>
              <a:t>通過</a:t>
            </a:r>
            <a:r>
              <a:rPr lang="zh-TW" altLang="zh-TW" sz="2800" b="1" dirty="0">
                <a:solidFill>
                  <a:schemeClr val="accent4"/>
                </a:solidFill>
                <a:latin typeface="王漢宗特明體繁" panose="02020500000000000000" pitchFamily="18" charset="-120"/>
                <a:ea typeface="王漢宗特明體繁" panose="02020500000000000000" pitchFamily="18" charset="-120"/>
              </a:rPr>
              <a:t>大專校院弱勢學生助學計畫</a:t>
            </a:r>
            <a:r>
              <a:rPr lang="zh-TW" altLang="zh-TW" sz="2800" dirty="0">
                <a:latin typeface="王漢宗特明體繁" panose="02020500000000000000" pitchFamily="18" charset="-120"/>
                <a:ea typeface="王漢宗特明體繁" panose="02020500000000000000" pitchFamily="18" charset="-120"/>
              </a:rPr>
              <a:t>者</a:t>
            </a:r>
            <a:r>
              <a:rPr lang="zh-TW" altLang="zh-TW" sz="2800" dirty="0" smtClean="0">
                <a:latin typeface="王漢宗特明體繁" panose="02020500000000000000" pitchFamily="18" charset="-120"/>
                <a:ea typeface="王漢宗特明體繁" panose="02020500000000000000" pitchFamily="18" charset="-120"/>
              </a:rPr>
              <a:t>。</a:t>
            </a:r>
            <a:endParaRPr lang="en-US" altLang="zh-TW" sz="2800" dirty="0" smtClean="0">
              <a:latin typeface="王漢宗特明體繁" panose="02020500000000000000" pitchFamily="18" charset="-120"/>
              <a:ea typeface="王漢宗特明體繁" panose="02020500000000000000" pitchFamily="18" charset="-120"/>
            </a:endParaRPr>
          </a:p>
          <a:p>
            <a:pPr marL="800100" lvl="1" indent="-342900">
              <a:buClrTx/>
              <a:buFont typeface="+mj-lt"/>
              <a:buAutoNum type="arabicPeriod"/>
            </a:pPr>
            <a:r>
              <a:rPr lang="zh-TW" altLang="zh-TW" sz="2800" dirty="0" smtClean="0">
                <a:latin typeface="王漢宗特明體繁" panose="02020500000000000000" pitchFamily="18" charset="-120"/>
                <a:ea typeface="王漢宗特明體繁" panose="02020500000000000000" pitchFamily="18" charset="-120"/>
              </a:rPr>
              <a:t>其他</a:t>
            </a:r>
            <a:r>
              <a:rPr lang="zh-TW" altLang="zh-TW" sz="2800" dirty="0">
                <a:latin typeface="王漢宗特明體繁" panose="02020500000000000000" pitchFamily="18" charset="-120"/>
                <a:ea typeface="王漢宗特明體繁" panose="02020500000000000000" pitchFamily="18" charset="-120"/>
              </a:rPr>
              <a:t>經委員會審定。（如：家庭突遭變故經委員會審核通過者）</a:t>
            </a:r>
          </a:p>
          <a:p>
            <a:pPr marL="0" indent="0">
              <a:buNone/>
            </a:pPr>
            <a:endParaRPr lang="zh-TW" altLang="en-US" sz="3200" dirty="0">
              <a:latin typeface="王漢宗特明體繁" panose="02020500000000000000" pitchFamily="18" charset="-120"/>
              <a:ea typeface="王漢宗特明體繁" panose="02020500000000000000" pitchFamily="18" charset="-120"/>
            </a:endParaRPr>
          </a:p>
        </p:txBody>
      </p:sp>
      <p:sp>
        <p:nvSpPr>
          <p:cNvPr id="6" name="內容版面配置區 2"/>
          <p:cNvSpPr txBox="1">
            <a:spLocks/>
          </p:cNvSpPr>
          <p:nvPr/>
        </p:nvSpPr>
        <p:spPr>
          <a:xfrm>
            <a:off x="5217621" y="897009"/>
            <a:ext cx="6974379" cy="838801"/>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zh-TW" altLang="en-US" sz="2800" dirty="0" smtClean="0">
                <a:latin typeface="王漢宗特明體繁" panose="02020500000000000000" pitchFamily="18" charset="-120"/>
                <a:ea typeface="王漢宗特明體繁" panose="02020500000000000000" pitchFamily="18" charset="-120"/>
              </a:rPr>
              <a:t>只要符合以下任一資格，都可以申請：</a:t>
            </a:r>
            <a:endParaRPr lang="zh-TW" altLang="en-US" sz="2800" dirty="0">
              <a:latin typeface="王漢宗特明體繁" panose="02020500000000000000" pitchFamily="18" charset="-120"/>
              <a:ea typeface="王漢宗特明體繁" panose="02020500000000000000" pitchFamily="18" charset="-120"/>
            </a:endParaRPr>
          </a:p>
        </p:txBody>
      </p:sp>
    </p:spTree>
    <p:extLst>
      <p:ext uri="{BB962C8B-B14F-4D97-AF65-F5344CB8AC3E}">
        <p14:creationId xmlns:p14="http://schemas.microsoft.com/office/powerpoint/2010/main" val="344238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圖說文字 4"/>
          <p:cNvSpPr/>
          <p:nvPr/>
        </p:nvSpPr>
        <p:spPr>
          <a:xfrm>
            <a:off x="-4222" y="-7818"/>
            <a:ext cx="12192000" cy="6858000"/>
          </a:xfrm>
          <a:prstGeom prst="wedgeRectCallout">
            <a:avLst>
              <a:gd name="adj1" fmla="val -21376"/>
              <a:gd name="adj2" fmla="val 49987"/>
            </a:avLst>
          </a:prstGeom>
          <a:solidFill>
            <a:srgbClr val="E9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259" y="3164995"/>
            <a:ext cx="2570126" cy="2570126"/>
          </a:xfrm>
          <a:prstGeom prst="rect">
            <a:avLst/>
          </a:prstGeom>
          <a:noFill/>
        </p:spPr>
      </p:pic>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951" y="3207981"/>
            <a:ext cx="2570126" cy="2570126"/>
          </a:xfrm>
          <a:prstGeom prst="rect">
            <a:avLst/>
          </a:prstGeom>
        </p:spPr>
      </p:pic>
      <p:sp>
        <p:nvSpPr>
          <p:cNvPr id="12" name="文字方塊 11"/>
          <p:cNvSpPr txBox="1"/>
          <p:nvPr/>
        </p:nvSpPr>
        <p:spPr>
          <a:xfrm>
            <a:off x="2862144" y="3655477"/>
            <a:ext cx="1896177" cy="1323439"/>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a:spcBef>
                <a:spcPct val="0"/>
              </a:spcBef>
              <a:buNone/>
              <a:defRPr sz="4000" b="1">
                <a:solidFill>
                  <a:srgbClr val="002060"/>
                </a:solidFill>
                <a:latin typeface="微軟正黑體" panose="020B0604030504040204" pitchFamily="34" charset="-120"/>
                <a:ea typeface="微軟正黑體" panose="020B0604030504040204" pitchFamily="34" charset="-120"/>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實習</a:t>
            </a:r>
            <a:endParaRPr kumimoji="0" lang="en-US" altLang="zh-TW" sz="3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獎勵金</a:t>
            </a:r>
            <a:endParaRPr kumimoji="0" lang="en-US"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7011320" y="3733633"/>
            <a:ext cx="2067119" cy="1323439"/>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a:spcBef>
                <a:spcPct val="0"/>
              </a:spcBef>
              <a:buNone/>
              <a:defRPr sz="4000" b="1">
                <a:solidFill>
                  <a:srgbClr val="002060"/>
                </a:solidFill>
                <a:latin typeface="微軟正黑體" panose="020B0604030504040204" pitchFamily="34" charset="-120"/>
                <a:ea typeface="微軟正黑體" panose="020B0604030504040204" pitchFamily="34" charset="-120"/>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職涯活動助學金</a:t>
            </a:r>
            <a:endParaRPr kumimoji="0" lang="en-US"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4" name="矩形 3"/>
          <p:cNvSpPr/>
          <p:nvPr/>
        </p:nvSpPr>
        <p:spPr>
          <a:xfrm>
            <a:off x="-4222" y="-7818"/>
            <a:ext cx="12196222" cy="2770068"/>
          </a:xfrm>
          <a:prstGeom prst="rect">
            <a:avLst/>
          </a:prstGeom>
          <a:solidFill>
            <a:srgbClr val="99B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文字方塊 9"/>
          <p:cNvSpPr txBox="1"/>
          <p:nvPr/>
        </p:nvSpPr>
        <p:spPr>
          <a:xfrm>
            <a:off x="2813592" y="371532"/>
            <a:ext cx="6381172" cy="1516882"/>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a:spcBef>
                <a:spcPct val="0"/>
              </a:spcBef>
              <a:buNone/>
              <a:defRPr sz="4000" b="1">
                <a:solidFill>
                  <a:srgbClr val="002060"/>
                </a:solidFill>
                <a:latin typeface="微軟正黑體" panose="020B0604030504040204" pitchFamily="34" charset="-120"/>
                <a:ea typeface="微軟正黑體" panose="020B0604030504040204" pitchFamily="34" charset="-120"/>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F9DEC9"/>
                </a:solidFill>
                <a:effectLst/>
                <a:uLnTx/>
                <a:uFillTx/>
                <a:latin typeface="微軟正黑體" panose="020B0604030504040204" pitchFamily="34" charset="-120"/>
                <a:ea typeface="微軟正黑體" panose="020B0604030504040204" pitchFamily="34" charset="-120"/>
              </a:rPr>
              <a:t>安心就學計畫</a:t>
            </a:r>
            <a:endParaRPr kumimoji="0" lang="en-US" altLang="zh-TW" sz="4400" b="1" i="0" u="none" strike="noStrike" kern="1200" cap="none" spc="0" normalizeH="0" baseline="0" noProof="0" dirty="0">
              <a:ln>
                <a:noFill/>
              </a:ln>
              <a:solidFill>
                <a:srgbClr val="F9DEC9"/>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F9DEC9"/>
                </a:solidFill>
                <a:effectLst/>
                <a:uLnTx/>
                <a:uFillTx/>
                <a:latin typeface="微軟正黑體" panose="020B0604030504040204" pitchFamily="34" charset="-120"/>
                <a:ea typeface="微軟正黑體" panose="020B0604030504040204" pitchFamily="34" charset="-120"/>
              </a:rPr>
              <a:t>實習</a:t>
            </a:r>
            <a:r>
              <a:rPr kumimoji="0" lang="zh-TW" altLang="en-US" sz="4400" b="1" i="0" u="none" strike="noStrike" kern="1200" cap="none" spc="0" normalizeH="0" baseline="0" noProof="0" dirty="0">
                <a:ln>
                  <a:noFill/>
                </a:ln>
                <a:solidFill>
                  <a:srgbClr val="F9DEC9"/>
                </a:solidFill>
                <a:effectLst/>
                <a:uLnTx/>
                <a:uFillTx/>
                <a:latin typeface="微軟正黑體" panose="020B0604030504040204" pitchFamily="34" charset="-120"/>
                <a:ea typeface="微軟正黑體" panose="020B0604030504040204" pitchFamily="34" charset="-120"/>
              </a:rPr>
              <a:t>暨職涯活動獎</a:t>
            </a:r>
            <a:r>
              <a:rPr kumimoji="0" lang="zh-TW" altLang="en-US" sz="4400" b="1" i="0" u="none" strike="noStrike" kern="1200" cap="none" spc="0" normalizeH="0" baseline="0" noProof="0" dirty="0" smtClean="0">
                <a:ln>
                  <a:noFill/>
                </a:ln>
                <a:solidFill>
                  <a:srgbClr val="F9DEC9"/>
                </a:solidFill>
                <a:effectLst/>
                <a:uLnTx/>
                <a:uFillTx/>
                <a:latin typeface="微軟正黑體" panose="020B0604030504040204" pitchFamily="34" charset="-120"/>
                <a:ea typeface="微軟正黑體" panose="020B0604030504040204" pitchFamily="34" charset="-120"/>
              </a:rPr>
              <a:t>助學金</a:t>
            </a:r>
            <a:endParaRPr kumimoji="0" lang="en-US" altLang="zh-TW" sz="4400" b="1" i="0" u="none" strike="noStrike" kern="1200" cap="none" spc="0" normalizeH="0" baseline="0" noProof="0" dirty="0">
              <a:ln>
                <a:noFill/>
              </a:ln>
              <a:solidFill>
                <a:srgbClr val="F9DEC9"/>
              </a:solidFill>
              <a:effectLst/>
              <a:uLnTx/>
              <a:uFillTx/>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1424" y="1879703"/>
            <a:ext cx="944831" cy="839291"/>
          </a:xfrm>
          <a:prstGeom prst="rect">
            <a:avLst/>
          </a:prstGeom>
        </p:spPr>
      </p:pic>
      <p:sp>
        <p:nvSpPr>
          <p:cNvPr id="6" name="文字方塊 5"/>
          <p:cNvSpPr txBox="1"/>
          <p:nvPr/>
        </p:nvSpPr>
        <p:spPr>
          <a:xfrm>
            <a:off x="4910071" y="2183233"/>
            <a:ext cx="32245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F9DEC9"/>
                </a:solidFill>
                <a:effectLst/>
                <a:uLnTx/>
                <a:uFillTx/>
                <a:latin typeface="微軟正黑體" panose="020B0604030504040204" pitchFamily="34" charset="-120"/>
                <a:ea typeface="微軟正黑體" panose="020B0604030504040204" pitchFamily="34" charset="-120"/>
                <a:cs typeface="+mn-cs"/>
              </a:rPr>
              <a:t>學務處職涯發展中心</a:t>
            </a:r>
            <a:endParaRPr kumimoji="0" lang="zh-TW" altLang="en-US" sz="2400" b="1" i="0" u="none" strike="noStrike" kern="1200" cap="none" spc="0" normalizeH="0" baseline="0" noProof="0" dirty="0">
              <a:ln>
                <a:noFill/>
              </a:ln>
              <a:solidFill>
                <a:srgbClr val="F9DEC9"/>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108225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0" y="0"/>
            <a:ext cx="12192000" cy="6858000"/>
            <a:chOff x="-1380461" y="-2319565"/>
            <a:chExt cx="12192000" cy="7319172"/>
          </a:xfrm>
        </p:grpSpPr>
        <p:sp>
          <p:nvSpPr>
            <p:cNvPr id="5" name="矩形圖說文字 4"/>
            <p:cNvSpPr/>
            <p:nvPr/>
          </p:nvSpPr>
          <p:spPr>
            <a:xfrm>
              <a:off x="-1380461" y="-2319565"/>
              <a:ext cx="12192000" cy="4695125"/>
            </a:xfrm>
            <a:prstGeom prst="wedgeRectCallout">
              <a:avLst>
                <a:gd name="adj1" fmla="val -21376"/>
                <a:gd name="adj2" fmla="val 49987"/>
              </a:avLst>
            </a:prstGeom>
            <a:solidFill>
              <a:srgbClr val="E9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圖說文字 5"/>
            <p:cNvSpPr/>
            <p:nvPr/>
          </p:nvSpPr>
          <p:spPr>
            <a:xfrm>
              <a:off x="-1380461" y="66325"/>
              <a:ext cx="12192000" cy="4933282"/>
            </a:xfrm>
            <a:prstGeom prst="wedgeRectCallout">
              <a:avLst>
                <a:gd name="adj1" fmla="val -21376"/>
                <a:gd name="adj2" fmla="val 49987"/>
              </a:avLst>
            </a:prstGeom>
            <a:solidFill>
              <a:srgbClr val="99B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10" name="文字方塊 9"/>
          <p:cNvSpPr txBox="1"/>
          <p:nvPr/>
        </p:nvSpPr>
        <p:spPr>
          <a:xfrm>
            <a:off x="2760522" y="-413467"/>
            <a:ext cx="6381172" cy="2407088"/>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a:spcBef>
                <a:spcPct val="0"/>
              </a:spcBef>
              <a:buNone/>
              <a:defRPr sz="4000" b="1">
                <a:solidFill>
                  <a:srgbClr val="002060"/>
                </a:solidFill>
                <a:latin typeface="微軟正黑體" panose="020B0604030504040204" pitchFamily="34" charset="-120"/>
                <a:ea typeface="微軟正黑體" panose="020B0604030504040204" pitchFamily="34" charset="-120"/>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zh-TW"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安心就學支持計畫</a:t>
            </a:r>
            <a:endParaRPr kumimoji="0" lang="en-US" altLang="zh-TW" sz="4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實習</a:t>
            </a:r>
            <a:r>
              <a:rPr kumimoji="0" lang="zh-TW" altLang="en-US" sz="4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rPr>
              <a:t>暨職涯活動獎</a:t>
            </a:r>
            <a:r>
              <a:rPr kumimoji="0" lang="zh-TW" altLang="en-US" sz="4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助學金</a:t>
            </a:r>
            <a:endParaRPr kumimoji="0" lang="en-US" altLang="zh-TW" sz="4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endParaRPr>
          </a:p>
        </p:txBody>
      </p:sp>
      <p:sp>
        <p:nvSpPr>
          <p:cNvPr id="2" name="矩形 1"/>
          <p:cNvSpPr/>
          <p:nvPr/>
        </p:nvSpPr>
        <p:spPr>
          <a:xfrm>
            <a:off x="292330" y="2719433"/>
            <a:ext cx="11607340" cy="3831818"/>
          </a:xfrm>
          <a:prstGeom prst="rect">
            <a:avLst/>
          </a:prstGeom>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2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適用對象</a:t>
            </a:r>
            <a:endParaRPr kumimoji="0" lang="en-US" altLang="zh-TW" sz="2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r>
              <a:rPr kumimoji="0" lang="zh-TW" altLang="en-US" sz="18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符合以下任一資格，且</a:t>
            </a:r>
            <a:r>
              <a:rPr kumimoji="0" lang="zh-TW" altLang="en-US" sz="1800" b="1" i="0" u="none" strike="noStrike" kern="1200" cap="none" spc="0" normalizeH="0" baseline="0" noProof="0" dirty="0" smtClean="0">
                <a:ln>
                  <a:noFill/>
                </a:ln>
                <a:solidFill>
                  <a:srgbClr val="F2B800"/>
                </a:solidFill>
                <a:effectLst/>
                <a:uLnTx/>
                <a:uFillTx/>
                <a:latin typeface="微軟正黑體" panose="020B0604030504040204" pitchFamily="34" charset="-120"/>
                <a:ea typeface="微軟正黑體" panose="020B0604030504040204" pitchFamily="34" charset="-120"/>
                <a:cs typeface="+mn-cs"/>
              </a:rPr>
              <a:t>應通過</a:t>
            </a:r>
            <a:r>
              <a:rPr kumimoji="0" lang="zh-TW" altLang="en-US" sz="1800" b="1" i="0" u="none" strike="noStrike" kern="1200" cap="none" spc="0" normalizeH="0" baseline="0" noProof="0" dirty="0">
                <a:ln>
                  <a:noFill/>
                </a:ln>
                <a:solidFill>
                  <a:srgbClr val="F2B800"/>
                </a:solidFill>
                <a:effectLst/>
                <a:uLnTx/>
                <a:uFillTx/>
                <a:latin typeface="微軟正黑體" panose="020B0604030504040204" pitchFamily="34" charset="-120"/>
                <a:ea typeface="微軟正黑體" panose="020B0604030504040204" pitchFamily="34" charset="-120"/>
                <a:cs typeface="+mn-cs"/>
              </a:rPr>
              <a:t>安心學習</a:t>
            </a:r>
            <a:r>
              <a:rPr kumimoji="0" lang="zh-TW" altLang="en-US" sz="1800" b="1" i="0" u="none" strike="noStrike" kern="1200" cap="none" spc="0" normalizeH="0" baseline="0" noProof="0" dirty="0" smtClean="0">
                <a:ln>
                  <a:noFill/>
                </a:ln>
                <a:solidFill>
                  <a:srgbClr val="F2B800"/>
                </a:solidFill>
                <a:effectLst/>
                <a:uLnTx/>
                <a:uFillTx/>
                <a:latin typeface="微軟正黑體" panose="020B0604030504040204" pitchFamily="34" charset="-120"/>
                <a:ea typeface="微軟正黑體" panose="020B0604030504040204" pitchFamily="34" charset="-120"/>
                <a:cs typeface="+mn-cs"/>
              </a:rPr>
              <a:t>助學金之申請</a:t>
            </a:r>
            <a:r>
              <a:rPr kumimoji="0" lang="zh-TW" altLang="en-US" sz="18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endParaRPr kumimoji="0" lang="en-US" altLang="zh-TW" sz="28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一、符合本校「向日葵助學計畫實施辦法」之</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在學學生 </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二、非前項助學計畫之</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在學學生 </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且 符合 下列任一條件 以第三目申請者，</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須檢</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附含記事之新式戶口名簿影本或三個月內戶籍謄本</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endParaRPr kumimoji="0" lang="en-US" altLang="zh-TW"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       前一</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年度</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國稅局全</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戶各類所得及財產歸屬清單</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一 </a:t>
            </a:r>
            <a:r>
              <a:rPr kumimoji="0" lang="en-US" altLang="zh-TW"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符合學雜費減免資格之 低收入戶 學生、中低收入戶學生、 特殊</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境遇家庭</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子女 或 孫子女 、原住民族籍學生、 身心障礙</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學生  </a:t>
            </a:r>
            <a:endParaRPr kumimoji="0" lang="en-US" altLang="zh-TW"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        及</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身心障礙</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人士</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子女 等身份者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二 </a:t>
            </a:r>
            <a:r>
              <a:rPr kumimoji="0" lang="en-US" altLang="zh-TW"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符合教育部大專校院弱勢學生助學計畫所訂助學金申請資格者。</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三 </a:t>
            </a:r>
            <a:r>
              <a:rPr kumimoji="0" lang="en-US" altLang="zh-TW"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其他經委員會審定 如</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：家庭</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突遭變故經 </a:t>
            </a:r>
            <a:r>
              <a:rPr kumimoji="0" lang="zh-TW" altLang="en-US" sz="1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委員會審核</a:t>
            </a:r>
            <a:r>
              <a:rPr kumimoji="0" lang="zh-TW" altLang="en-US" sz="1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通過者 。</a:t>
            </a:r>
            <a:r>
              <a:rPr kumimoji="0" lang="zh-TW" altLang="en-US" sz="11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p>
        </p:txBody>
      </p:sp>
      <p:sp>
        <p:nvSpPr>
          <p:cNvPr id="9" name="等腰三角形 8"/>
          <p:cNvSpPr/>
          <p:nvPr/>
        </p:nvSpPr>
        <p:spPr>
          <a:xfrm rot="10800000">
            <a:off x="1509247" y="2215275"/>
            <a:ext cx="760692" cy="483874"/>
          </a:xfrm>
          <a:prstGeom prst="triangle">
            <a:avLst/>
          </a:prstGeom>
          <a:solidFill>
            <a:srgbClr val="E9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056072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7" name="內容版面配置區 4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6800" y="2782094"/>
            <a:ext cx="2438400" cy="2438400"/>
          </a:xfrm>
        </p:spPr>
      </p:pic>
      <p:sp>
        <p:nvSpPr>
          <p:cNvPr id="5" name="矩形圖說文字 4"/>
          <p:cNvSpPr/>
          <p:nvPr/>
        </p:nvSpPr>
        <p:spPr>
          <a:xfrm>
            <a:off x="-172562" y="-106181"/>
            <a:ext cx="12365216" cy="6959018"/>
          </a:xfrm>
          <a:prstGeom prst="wedgeRectCallout">
            <a:avLst>
              <a:gd name="adj1" fmla="val -21376"/>
              <a:gd name="adj2" fmla="val 49987"/>
            </a:avLst>
          </a:prstGeom>
          <a:solidFill>
            <a:srgbClr val="E9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61" y="-3545"/>
            <a:ext cx="945915" cy="840254"/>
          </a:xfrm>
          <a:prstGeom prst="rect">
            <a:avLst/>
          </a:prstGeom>
        </p:spPr>
      </p:pic>
      <p:cxnSp>
        <p:nvCxnSpPr>
          <p:cNvPr id="10" name="直線接點 9"/>
          <p:cNvCxnSpPr/>
          <p:nvPr/>
        </p:nvCxnSpPr>
        <p:spPr>
          <a:xfrm flipV="1">
            <a:off x="3024113" y="1413321"/>
            <a:ext cx="653127" cy="612490"/>
          </a:xfrm>
          <a:prstGeom prst="line">
            <a:avLst/>
          </a:prstGeom>
          <a:ln w="47625" cmpd="sng">
            <a:solidFill>
              <a:schemeClr val="bg2">
                <a:lumMod val="50000"/>
              </a:schemeClr>
            </a:solidFill>
          </a:ln>
        </p:spPr>
        <p:style>
          <a:lnRef idx="3">
            <a:schemeClr val="accent1"/>
          </a:lnRef>
          <a:fillRef idx="0">
            <a:schemeClr val="accent1"/>
          </a:fillRef>
          <a:effectRef idx="2">
            <a:schemeClr val="accent1"/>
          </a:effectRef>
          <a:fontRef idx="minor">
            <a:schemeClr val="tx1"/>
          </a:fontRef>
        </p:style>
      </p:cxnSp>
      <p:grpSp>
        <p:nvGrpSpPr>
          <p:cNvPr id="11" name="群組 10"/>
          <p:cNvGrpSpPr/>
          <p:nvPr/>
        </p:nvGrpSpPr>
        <p:grpSpPr>
          <a:xfrm>
            <a:off x="3602641" y="-47700"/>
            <a:ext cx="1653987" cy="1631577"/>
            <a:chOff x="6234954" y="573740"/>
            <a:chExt cx="1653987" cy="1631577"/>
          </a:xfrm>
        </p:grpSpPr>
        <p:sp>
          <p:nvSpPr>
            <p:cNvPr id="12" name="流程圖: 接點 11"/>
            <p:cNvSpPr/>
            <p:nvPr/>
          </p:nvSpPr>
          <p:spPr>
            <a:xfrm>
              <a:off x="6257364" y="573740"/>
              <a:ext cx="1631577" cy="1631577"/>
            </a:xfrm>
            <a:prstGeom prst="flowChartConnector">
              <a:avLst/>
            </a:pr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3" name="文字方塊 12"/>
            <p:cNvSpPr txBox="1"/>
            <p:nvPr/>
          </p:nvSpPr>
          <p:spPr>
            <a:xfrm>
              <a:off x="6234954" y="800823"/>
              <a:ext cx="1653987" cy="10618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參加</a:t>
              </a:r>
              <a:endParaRPr kumimoji="0" lang="en-US" altLang="zh-TW"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校外實習</a:t>
              </a:r>
            </a:p>
          </p:txBody>
        </p:sp>
      </p:grpSp>
      <p:cxnSp>
        <p:nvCxnSpPr>
          <p:cNvPr id="14" name="直線接點 13"/>
          <p:cNvCxnSpPr/>
          <p:nvPr/>
        </p:nvCxnSpPr>
        <p:spPr>
          <a:xfrm flipV="1">
            <a:off x="3246124" y="2708146"/>
            <a:ext cx="902383" cy="30738"/>
          </a:xfrm>
          <a:prstGeom prst="line">
            <a:avLst/>
          </a:prstGeom>
          <a:ln w="47625" cmpd="sng">
            <a:solidFill>
              <a:schemeClr val="bg2">
                <a:lumMod val="50000"/>
              </a:schemeClr>
            </a:solidFill>
          </a:ln>
        </p:spPr>
        <p:style>
          <a:lnRef idx="3">
            <a:schemeClr val="accent1"/>
          </a:lnRef>
          <a:fillRef idx="0">
            <a:schemeClr val="accent1"/>
          </a:fillRef>
          <a:effectRef idx="2">
            <a:schemeClr val="accent1"/>
          </a:effectRef>
          <a:fontRef idx="minor">
            <a:schemeClr val="tx1"/>
          </a:fontRef>
        </p:style>
      </p:cxnSp>
      <p:grpSp>
        <p:nvGrpSpPr>
          <p:cNvPr id="15" name="群組 14"/>
          <p:cNvGrpSpPr/>
          <p:nvPr/>
        </p:nvGrpSpPr>
        <p:grpSpPr>
          <a:xfrm>
            <a:off x="4202722" y="1657193"/>
            <a:ext cx="1789244" cy="1643045"/>
            <a:chOff x="7003882" y="2402314"/>
            <a:chExt cx="1789244" cy="1631577"/>
          </a:xfrm>
        </p:grpSpPr>
        <p:sp>
          <p:nvSpPr>
            <p:cNvPr id="16" name="流程圖: 接點 15"/>
            <p:cNvSpPr/>
            <p:nvPr/>
          </p:nvSpPr>
          <p:spPr>
            <a:xfrm>
              <a:off x="7095561" y="2402314"/>
              <a:ext cx="1631577" cy="1631577"/>
            </a:xfrm>
            <a:prstGeom prst="flowChartConnector">
              <a:avLst/>
            </a:pr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7" name="文字方塊 16"/>
            <p:cNvSpPr txBox="1"/>
            <p:nvPr/>
          </p:nvSpPr>
          <p:spPr>
            <a:xfrm>
              <a:off x="7003882" y="2536973"/>
              <a:ext cx="1789244" cy="11919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完成</a:t>
              </a:r>
              <a:endParaRPr kumimoji="0" lang="en-US" altLang="zh-TW"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2700"/>
                </a:lnSpc>
                <a:spcBef>
                  <a:spcPts val="0"/>
                </a:spcBef>
                <a:spcAft>
                  <a:spcPts val="0"/>
                </a:spcAft>
                <a:buClrTx/>
                <a:buSzTx/>
                <a:buFontTx/>
                <a:buNone/>
                <a:tabLst/>
                <a:defRPr/>
              </a:pPr>
              <a:r>
                <a:rPr kumimoji="0" lang="zh-TW" altLang="en-US" sz="2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線</a:t>
              </a:r>
              <a:r>
                <a:rPr kumimoji="0" lang="zh-TW" altLang="en-US" sz="23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上回饋</a:t>
              </a:r>
              <a:endParaRPr kumimoji="0" lang="en-US" altLang="zh-TW" sz="23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2700"/>
                </a:lnSpc>
                <a:spcBef>
                  <a:spcPts val="0"/>
                </a:spcBef>
                <a:spcAft>
                  <a:spcPts val="0"/>
                </a:spcAft>
                <a:buClrTx/>
                <a:buSzTx/>
                <a:buFontTx/>
                <a:buNone/>
                <a:tabLst/>
                <a:defRPr/>
              </a:pPr>
              <a:r>
                <a:rPr kumimoji="0" lang="zh-TW" altLang="en-US" sz="23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問卷</a:t>
              </a:r>
              <a:endParaRPr kumimoji="0" lang="en-US" altLang="zh-TW" sz="23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grpSp>
      <p:cxnSp>
        <p:nvCxnSpPr>
          <p:cNvPr id="18" name="直線接點 17"/>
          <p:cNvCxnSpPr/>
          <p:nvPr/>
        </p:nvCxnSpPr>
        <p:spPr>
          <a:xfrm>
            <a:off x="3096745" y="3508233"/>
            <a:ext cx="784413" cy="542693"/>
          </a:xfrm>
          <a:prstGeom prst="line">
            <a:avLst/>
          </a:prstGeom>
          <a:ln w="47625" cmpd="sng">
            <a:solidFill>
              <a:schemeClr val="bg2">
                <a:lumMod val="50000"/>
              </a:schemeClr>
            </a:solidFill>
          </a:ln>
        </p:spPr>
        <p:style>
          <a:lnRef idx="3">
            <a:schemeClr val="accent1"/>
          </a:lnRef>
          <a:fillRef idx="0">
            <a:schemeClr val="accent1"/>
          </a:fillRef>
          <a:effectRef idx="2">
            <a:schemeClr val="accent1"/>
          </a:effectRef>
          <a:fontRef idx="minor">
            <a:schemeClr val="tx1"/>
          </a:fontRef>
        </p:style>
      </p:cxnSp>
      <p:grpSp>
        <p:nvGrpSpPr>
          <p:cNvPr id="23" name="群組 22"/>
          <p:cNvGrpSpPr/>
          <p:nvPr/>
        </p:nvGrpSpPr>
        <p:grpSpPr>
          <a:xfrm>
            <a:off x="5506928" y="3794656"/>
            <a:ext cx="4431704" cy="2814661"/>
            <a:chOff x="5255292" y="716437"/>
            <a:chExt cx="4431704" cy="2814661"/>
          </a:xfrm>
        </p:grpSpPr>
        <p:grpSp>
          <p:nvGrpSpPr>
            <p:cNvPr id="24" name="群組 23"/>
            <p:cNvGrpSpPr/>
            <p:nvPr/>
          </p:nvGrpSpPr>
          <p:grpSpPr>
            <a:xfrm>
              <a:off x="5255292" y="716437"/>
              <a:ext cx="4431704" cy="2814661"/>
              <a:chOff x="5255292" y="716437"/>
              <a:chExt cx="4431704" cy="2814661"/>
            </a:xfrm>
          </p:grpSpPr>
          <p:grpSp>
            <p:nvGrpSpPr>
              <p:cNvPr id="26" name="群組 25"/>
              <p:cNvGrpSpPr/>
              <p:nvPr/>
            </p:nvGrpSpPr>
            <p:grpSpPr>
              <a:xfrm>
                <a:off x="5255292" y="727937"/>
                <a:ext cx="2496004" cy="2448625"/>
                <a:chOff x="5255292" y="727937"/>
                <a:chExt cx="2496004" cy="2448625"/>
              </a:xfrm>
            </p:grpSpPr>
            <p:pic>
              <p:nvPicPr>
                <p:cNvPr id="30" name="圖片 29"/>
                <p:cNvPicPr>
                  <a:picLocks noChangeAspect="1"/>
                </p:cNvPicPr>
                <p:nvPr/>
              </p:nvPicPr>
              <p:blipFill rotWithShape="1">
                <a:blip r:embed="rId5"/>
                <a:srcRect l="4180" r="6148"/>
                <a:stretch/>
              </p:blipFill>
              <p:spPr>
                <a:xfrm>
                  <a:off x="5255292" y="727937"/>
                  <a:ext cx="2496004" cy="2195498"/>
                </a:xfrm>
                <a:prstGeom prst="rect">
                  <a:avLst/>
                </a:prstGeom>
              </p:spPr>
            </p:pic>
            <p:sp>
              <p:nvSpPr>
                <p:cNvPr id="31" name="矩形圖說文字 7"/>
                <p:cNvSpPr/>
                <p:nvPr/>
              </p:nvSpPr>
              <p:spPr>
                <a:xfrm>
                  <a:off x="5310679" y="2420097"/>
                  <a:ext cx="2397209" cy="732044"/>
                </a:xfrm>
                <a:custGeom>
                  <a:avLst/>
                  <a:gdLst>
                    <a:gd name="connsiteX0" fmla="*/ 0 w 4962698"/>
                    <a:gd name="connsiteY0" fmla="*/ 0 h 545302"/>
                    <a:gd name="connsiteX1" fmla="*/ 827116 w 4962698"/>
                    <a:gd name="connsiteY1" fmla="*/ 0 h 545302"/>
                    <a:gd name="connsiteX2" fmla="*/ 641131 w 4962698"/>
                    <a:gd name="connsiteY2" fmla="*/ -392378 h 545302"/>
                    <a:gd name="connsiteX3" fmla="*/ 2067791 w 4962698"/>
                    <a:gd name="connsiteY3" fmla="*/ 0 h 545302"/>
                    <a:gd name="connsiteX4" fmla="*/ 4962698 w 4962698"/>
                    <a:gd name="connsiteY4" fmla="*/ 0 h 545302"/>
                    <a:gd name="connsiteX5" fmla="*/ 4962698 w 4962698"/>
                    <a:gd name="connsiteY5" fmla="*/ 90884 h 545302"/>
                    <a:gd name="connsiteX6" fmla="*/ 4962698 w 4962698"/>
                    <a:gd name="connsiteY6" fmla="*/ 90884 h 545302"/>
                    <a:gd name="connsiteX7" fmla="*/ 4962698 w 4962698"/>
                    <a:gd name="connsiteY7" fmla="*/ 227209 h 545302"/>
                    <a:gd name="connsiteX8" fmla="*/ 4962698 w 4962698"/>
                    <a:gd name="connsiteY8" fmla="*/ 545302 h 545302"/>
                    <a:gd name="connsiteX9" fmla="*/ 2067791 w 4962698"/>
                    <a:gd name="connsiteY9" fmla="*/ 545302 h 545302"/>
                    <a:gd name="connsiteX10" fmla="*/ 827116 w 4962698"/>
                    <a:gd name="connsiteY10" fmla="*/ 545302 h 545302"/>
                    <a:gd name="connsiteX11" fmla="*/ 827116 w 4962698"/>
                    <a:gd name="connsiteY11" fmla="*/ 545302 h 545302"/>
                    <a:gd name="connsiteX12" fmla="*/ 0 w 4962698"/>
                    <a:gd name="connsiteY12" fmla="*/ 545302 h 545302"/>
                    <a:gd name="connsiteX13" fmla="*/ 0 w 4962698"/>
                    <a:gd name="connsiteY13" fmla="*/ 227209 h 545302"/>
                    <a:gd name="connsiteX14" fmla="*/ 0 w 4962698"/>
                    <a:gd name="connsiteY14" fmla="*/ 90884 h 545302"/>
                    <a:gd name="connsiteX15" fmla="*/ 0 w 4962698"/>
                    <a:gd name="connsiteY15" fmla="*/ 90884 h 545302"/>
                    <a:gd name="connsiteX16" fmla="*/ 0 w 4962698"/>
                    <a:gd name="connsiteY16" fmla="*/ 0 h 545302"/>
                    <a:gd name="connsiteX0" fmla="*/ 0 w 4962698"/>
                    <a:gd name="connsiteY0" fmla="*/ 392378 h 937680"/>
                    <a:gd name="connsiteX1" fmla="*/ 1284316 w 4962698"/>
                    <a:gd name="connsiteY1" fmla="*/ 400691 h 937680"/>
                    <a:gd name="connsiteX2" fmla="*/ 641131 w 4962698"/>
                    <a:gd name="connsiteY2" fmla="*/ 0 h 937680"/>
                    <a:gd name="connsiteX3" fmla="*/ 2067791 w 4962698"/>
                    <a:gd name="connsiteY3" fmla="*/ 392378 h 937680"/>
                    <a:gd name="connsiteX4" fmla="*/ 4962698 w 4962698"/>
                    <a:gd name="connsiteY4" fmla="*/ 392378 h 937680"/>
                    <a:gd name="connsiteX5" fmla="*/ 4962698 w 4962698"/>
                    <a:gd name="connsiteY5" fmla="*/ 483262 h 937680"/>
                    <a:gd name="connsiteX6" fmla="*/ 4962698 w 4962698"/>
                    <a:gd name="connsiteY6" fmla="*/ 483262 h 937680"/>
                    <a:gd name="connsiteX7" fmla="*/ 4962698 w 4962698"/>
                    <a:gd name="connsiteY7" fmla="*/ 619587 h 937680"/>
                    <a:gd name="connsiteX8" fmla="*/ 4962698 w 4962698"/>
                    <a:gd name="connsiteY8" fmla="*/ 937680 h 937680"/>
                    <a:gd name="connsiteX9" fmla="*/ 2067791 w 4962698"/>
                    <a:gd name="connsiteY9" fmla="*/ 937680 h 937680"/>
                    <a:gd name="connsiteX10" fmla="*/ 827116 w 4962698"/>
                    <a:gd name="connsiteY10" fmla="*/ 937680 h 937680"/>
                    <a:gd name="connsiteX11" fmla="*/ 827116 w 4962698"/>
                    <a:gd name="connsiteY11" fmla="*/ 937680 h 937680"/>
                    <a:gd name="connsiteX12" fmla="*/ 0 w 4962698"/>
                    <a:gd name="connsiteY12" fmla="*/ 937680 h 937680"/>
                    <a:gd name="connsiteX13" fmla="*/ 0 w 4962698"/>
                    <a:gd name="connsiteY13" fmla="*/ 619587 h 937680"/>
                    <a:gd name="connsiteX14" fmla="*/ 0 w 4962698"/>
                    <a:gd name="connsiteY14" fmla="*/ 483262 h 937680"/>
                    <a:gd name="connsiteX15" fmla="*/ 0 w 4962698"/>
                    <a:gd name="connsiteY15" fmla="*/ 483262 h 937680"/>
                    <a:gd name="connsiteX16" fmla="*/ 0 w 4962698"/>
                    <a:gd name="connsiteY16" fmla="*/ 392378 h 937680"/>
                    <a:gd name="connsiteX0" fmla="*/ 0 w 4962698"/>
                    <a:gd name="connsiteY0" fmla="*/ 409003 h 954305"/>
                    <a:gd name="connsiteX1" fmla="*/ 1284316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1951412 w 4962698"/>
                    <a:gd name="connsiteY3" fmla="*/ 400690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2416075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375752 h 921054"/>
                    <a:gd name="connsiteX1" fmla="*/ 2416075 w 4962698"/>
                    <a:gd name="connsiteY1" fmla="*/ 384065 h 921054"/>
                    <a:gd name="connsiteX2" fmla="*/ 2355700 w 4962698"/>
                    <a:gd name="connsiteY2" fmla="*/ 0 h 921054"/>
                    <a:gd name="connsiteX3" fmla="*/ 2985916 w 4962698"/>
                    <a:gd name="connsiteY3" fmla="*/ 375752 h 921054"/>
                    <a:gd name="connsiteX4" fmla="*/ 4962698 w 4962698"/>
                    <a:gd name="connsiteY4" fmla="*/ 375752 h 921054"/>
                    <a:gd name="connsiteX5" fmla="*/ 4962698 w 4962698"/>
                    <a:gd name="connsiteY5" fmla="*/ 466636 h 921054"/>
                    <a:gd name="connsiteX6" fmla="*/ 4962698 w 4962698"/>
                    <a:gd name="connsiteY6" fmla="*/ 466636 h 921054"/>
                    <a:gd name="connsiteX7" fmla="*/ 4962698 w 4962698"/>
                    <a:gd name="connsiteY7" fmla="*/ 602961 h 921054"/>
                    <a:gd name="connsiteX8" fmla="*/ 4962698 w 4962698"/>
                    <a:gd name="connsiteY8" fmla="*/ 921054 h 921054"/>
                    <a:gd name="connsiteX9" fmla="*/ 2067791 w 4962698"/>
                    <a:gd name="connsiteY9" fmla="*/ 921054 h 921054"/>
                    <a:gd name="connsiteX10" fmla="*/ 827116 w 4962698"/>
                    <a:gd name="connsiteY10" fmla="*/ 921054 h 921054"/>
                    <a:gd name="connsiteX11" fmla="*/ 827116 w 4962698"/>
                    <a:gd name="connsiteY11" fmla="*/ 921054 h 921054"/>
                    <a:gd name="connsiteX12" fmla="*/ 0 w 4962698"/>
                    <a:gd name="connsiteY12" fmla="*/ 921054 h 921054"/>
                    <a:gd name="connsiteX13" fmla="*/ 0 w 4962698"/>
                    <a:gd name="connsiteY13" fmla="*/ 602961 h 921054"/>
                    <a:gd name="connsiteX14" fmla="*/ 0 w 4962698"/>
                    <a:gd name="connsiteY14" fmla="*/ 466636 h 921054"/>
                    <a:gd name="connsiteX15" fmla="*/ 0 w 4962698"/>
                    <a:gd name="connsiteY15" fmla="*/ 466636 h 921054"/>
                    <a:gd name="connsiteX16" fmla="*/ 0 w 4962698"/>
                    <a:gd name="connsiteY16" fmla="*/ 375752 h 921054"/>
                    <a:gd name="connsiteX0" fmla="*/ 0 w 4962698"/>
                    <a:gd name="connsiteY0" fmla="*/ 178990 h 724292"/>
                    <a:gd name="connsiteX1" fmla="*/ 2416075 w 4962698"/>
                    <a:gd name="connsiteY1" fmla="*/ 187303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435163 w 4962698"/>
                    <a:gd name="connsiteY1" fmla="*/ 211899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29414 h 674716"/>
                    <a:gd name="connsiteX1" fmla="*/ 1435163 w 4962698"/>
                    <a:gd name="connsiteY1" fmla="*/ 162323 h 674716"/>
                    <a:gd name="connsiteX2" fmla="*/ 1937960 w 4962698"/>
                    <a:gd name="connsiteY2" fmla="*/ 0 h 674716"/>
                    <a:gd name="connsiteX3" fmla="*/ 2435228 w 4962698"/>
                    <a:gd name="connsiteY3" fmla="*/ 121217 h 674716"/>
                    <a:gd name="connsiteX4" fmla="*/ 4962698 w 4962698"/>
                    <a:gd name="connsiteY4" fmla="*/ 129414 h 674716"/>
                    <a:gd name="connsiteX5" fmla="*/ 4962698 w 4962698"/>
                    <a:gd name="connsiteY5" fmla="*/ 220298 h 674716"/>
                    <a:gd name="connsiteX6" fmla="*/ 4962698 w 4962698"/>
                    <a:gd name="connsiteY6" fmla="*/ 220298 h 674716"/>
                    <a:gd name="connsiteX7" fmla="*/ 4962698 w 4962698"/>
                    <a:gd name="connsiteY7" fmla="*/ 356623 h 674716"/>
                    <a:gd name="connsiteX8" fmla="*/ 4962698 w 4962698"/>
                    <a:gd name="connsiteY8" fmla="*/ 674716 h 674716"/>
                    <a:gd name="connsiteX9" fmla="*/ 2067791 w 4962698"/>
                    <a:gd name="connsiteY9" fmla="*/ 674716 h 674716"/>
                    <a:gd name="connsiteX10" fmla="*/ 827116 w 4962698"/>
                    <a:gd name="connsiteY10" fmla="*/ 674716 h 674716"/>
                    <a:gd name="connsiteX11" fmla="*/ 827116 w 4962698"/>
                    <a:gd name="connsiteY11" fmla="*/ 674716 h 674716"/>
                    <a:gd name="connsiteX12" fmla="*/ 0 w 4962698"/>
                    <a:gd name="connsiteY12" fmla="*/ 674716 h 674716"/>
                    <a:gd name="connsiteX13" fmla="*/ 0 w 4962698"/>
                    <a:gd name="connsiteY13" fmla="*/ 356623 h 674716"/>
                    <a:gd name="connsiteX14" fmla="*/ 0 w 4962698"/>
                    <a:gd name="connsiteY14" fmla="*/ 220298 h 674716"/>
                    <a:gd name="connsiteX15" fmla="*/ 0 w 4962698"/>
                    <a:gd name="connsiteY15" fmla="*/ 220298 h 674716"/>
                    <a:gd name="connsiteX16" fmla="*/ 0 w 4962698"/>
                    <a:gd name="connsiteY16" fmla="*/ 129414 h 674716"/>
                    <a:gd name="connsiteX0" fmla="*/ 0 w 4962698"/>
                    <a:gd name="connsiteY0" fmla="*/ 129414 h 674716"/>
                    <a:gd name="connsiteX1" fmla="*/ 1824894 w 4962698"/>
                    <a:gd name="connsiteY1" fmla="*/ 154061 h 674716"/>
                    <a:gd name="connsiteX2" fmla="*/ 1937960 w 4962698"/>
                    <a:gd name="connsiteY2" fmla="*/ 0 h 674716"/>
                    <a:gd name="connsiteX3" fmla="*/ 2435228 w 4962698"/>
                    <a:gd name="connsiteY3" fmla="*/ 121217 h 674716"/>
                    <a:gd name="connsiteX4" fmla="*/ 4962698 w 4962698"/>
                    <a:gd name="connsiteY4" fmla="*/ 129414 h 674716"/>
                    <a:gd name="connsiteX5" fmla="*/ 4962698 w 4962698"/>
                    <a:gd name="connsiteY5" fmla="*/ 220298 h 674716"/>
                    <a:gd name="connsiteX6" fmla="*/ 4962698 w 4962698"/>
                    <a:gd name="connsiteY6" fmla="*/ 220298 h 674716"/>
                    <a:gd name="connsiteX7" fmla="*/ 4962698 w 4962698"/>
                    <a:gd name="connsiteY7" fmla="*/ 356623 h 674716"/>
                    <a:gd name="connsiteX8" fmla="*/ 4962698 w 4962698"/>
                    <a:gd name="connsiteY8" fmla="*/ 674716 h 674716"/>
                    <a:gd name="connsiteX9" fmla="*/ 2067791 w 4962698"/>
                    <a:gd name="connsiteY9" fmla="*/ 674716 h 674716"/>
                    <a:gd name="connsiteX10" fmla="*/ 827116 w 4962698"/>
                    <a:gd name="connsiteY10" fmla="*/ 674716 h 674716"/>
                    <a:gd name="connsiteX11" fmla="*/ 827116 w 4962698"/>
                    <a:gd name="connsiteY11" fmla="*/ 674716 h 674716"/>
                    <a:gd name="connsiteX12" fmla="*/ 0 w 4962698"/>
                    <a:gd name="connsiteY12" fmla="*/ 674716 h 674716"/>
                    <a:gd name="connsiteX13" fmla="*/ 0 w 4962698"/>
                    <a:gd name="connsiteY13" fmla="*/ 356623 h 674716"/>
                    <a:gd name="connsiteX14" fmla="*/ 0 w 4962698"/>
                    <a:gd name="connsiteY14" fmla="*/ 220298 h 674716"/>
                    <a:gd name="connsiteX15" fmla="*/ 0 w 4962698"/>
                    <a:gd name="connsiteY15" fmla="*/ 220298 h 674716"/>
                    <a:gd name="connsiteX16" fmla="*/ 0 w 4962698"/>
                    <a:gd name="connsiteY16" fmla="*/ 129414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2698" h="674716">
                      <a:moveTo>
                        <a:pt x="0" y="129414"/>
                      </a:moveTo>
                      <a:lnTo>
                        <a:pt x="1824894" y="154061"/>
                      </a:lnTo>
                      <a:lnTo>
                        <a:pt x="1937960" y="0"/>
                      </a:lnTo>
                      <a:lnTo>
                        <a:pt x="2435228" y="121217"/>
                      </a:lnTo>
                      <a:lnTo>
                        <a:pt x="4962698" y="129414"/>
                      </a:lnTo>
                      <a:lnTo>
                        <a:pt x="4962698" y="220298"/>
                      </a:lnTo>
                      <a:lnTo>
                        <a:pt x="4962698" y="220298"/>
                      </a:lnTo>
                      <a:lnTo>
                        <a:pt x="4962698" y="356623"/>
                      </a:lnTo>
                      <a:lnTo>
                        <a:pt x="4962698" y="674716"/>
                      </a:lnTo>
                      <a:lnTo>
                        <a:pt x="2067791" y="674716"/>
                      </a:lnTo>
                      <a:lnTo>
                        <a:pt x="827116" y="674716"/>
                      </a:lnTo>
                      <a:lnTo>
                        <a:pt x="827116" y="674716"/>
                      </a:lnTo>
                      <a:lnTo>
                        <a:pt x="0" y="674716"/>
                      </a:lnTo>
                      <a:lnTo>
                        <a:pt x="0" y="356623"/>
                      </a:lnTo>
                      <a:lnTo>
                        <a:pt x="0" y="220298"/>
                      </a:lnTo>
                      <a:lnTo>
                        <a:pt x="0" y="220298"/>
                      </a:lnTo>
                      <a:lnTo>
                        <a:pt x="0" y="129414"/>
                      </a:lnTo>
                      <a:close/>
                    </a:path>
                  </a:pathLst>
                </a:custGeom>
                <a:solidFill>
                  <a:srgbClr val="3A405A"/>
                </a:solidFill>
                <a:ln>
                  <a:solidFill>
                    <a:srgbClr val="F9D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文字方塊 31"/>
                <p:cNvSpPr txBox="1"/>
                <p:nvPr/>
              </p:nvSpPr>
              <p:spPr>
                <a:xfrm>
                  <a:off x="5404727" y="2591787"/>
                  <a:ext cx="221406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企業評分表</a:t>
                  </a: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範本</a:t>
                  </a: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成績</a:t>
                  </a:r>
                  <a:r>
                    <a:rPr kumimoji="0" lang="zh-TW" altLang="en-US"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須達</a:t>
                  </a:r>
                  <a:r>
                    <a:rPr kumimoji="0" lang="en-US" altLang="zh-TW"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85</a:t>
                  </a: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分</a:t>
                  </a: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含</a:t>
                  </a: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以上</a:t>
                  </a:r>
                  <a:endParaRPr kumimoji="0" lang="zh-TW" altLang="en-US"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27" name="群組 26"/>
              <p:cNvGrpSpPr/>
              <p:nvPr/>
            </p:nvGrpSpPr>
            <p:grpSpPr>
              <a:xfrm>
                <a:off x="7779690" y="716437"/>
                <a:ext cx="1907306" cy="2814661"/>
                <a:chOff x="7779690" y="716437"/>
                <a:chExt cx="1907306" cy="2814661"/>
              </a:xfrm>
            </p:grpSpPr>
            <p:pic>
              <p:nvPicPr>
                <p:cNvPr id="28" name="圖片 27"/>
                <p:cNvPicPr>
                  <a:picLocks noChangeAspect="1"/>
                </p:cNvPicPr>
                <p:nvPr/>
              </p:nvPicPr>
              <p:blipFill>
                <a:blip r:embed="rId6"/>
                <a:stretch>
                  <a:fillRect/>
                </a:stretch>
              </p:blipFill>
              <p:spPr>
                <a:xfrm>
                  <a:off x="7787243" y="716437"/>
                  <a:ext cx="1837878" cy="2648352"/>
                </a:xfrm>
                <a:prstGeom prst="rect">
                  <a:avLst/>
                </a:prstGeom>
              </p:spPr>
            </p:pic>
            <p:sp>
              <p:nvSpPr>
                <p:cNvPr id="29" name="矩形圖說文字 7"/>
                <p:cNvSpPr/>
                <p:nvPr/>
              </p:nvSpPr>
              <p:spPr>
                <a:xfrm>
                  <a:off x="7779690" y="2610939"/>
                  <a:ext cx="1907306" cy="920159"/>
                </a:xfrm>
                <a:custGeom>
                  <a:avLst/>
                  <a:gdLst>
                    <a:gd name="connsiteX0" fmla="*/ 0 w 4962698"/>
                    <a:gd name="connsiteY0" fmla="*/ 0 h 545302"/>
                    <a:gd name="connsiteX1" fmla="*/ 827116 w 4962698"/>
                    <a:gd name="connsiteY1" fmla="*/ 0 h 545302"/>
                    <a:gd name="connsiteX2" fmla="*/ 641131 w 4962698"/>
                    <a:gd name="connsiteY2" fmla="*/ -392378 h 545302"/>
                    <a:gd name="connsiteX3" fmla="*/ 2067791 w 4962698"/>
                    <a:gd name="connsiteY3" fmla="*/ 0 h 545302"/>
                    <a:gd name="connsiteX4" fmla="*/ 4962698 w 4962698"/>
                    <a:gd name="connsiteY4" fmla="*/ 0 h 545302"/>
                    <a:gd name="connsiteX5" fmla="*/ 4962698 w 4962698"/>
                    <a:gd name="connsiteY5" fmla="*/ 90884 h 545302"/>
                    <a:gd name="connsiteX6" fmla="*/ 4962698 w 4962698"/>
                    <a:gd name="connsiteY6" fmla="*/ 90884 h 545302"/>
                    <a:gd name="connsiteX7" fmla="*/ 4962698 w 4962698"/>
                    <a:gd name="connsiteY7" fmla="*/ 227209 h 545302"/>
                    <a:gd name="connsiteX8" fmla="*/ 4962698 w 4962698"/>
                    <a:gd name="connsiteY8" fmla="*/ 545302 h 545302"/>
                    <a:gd name="connsiteX9" fmla="*/ 2067791 w 4962698"/>
                    <a:gd name="connsiteY9" fmla="*/ 545302 h 545302"/>
                    <a:gd name="connsiteX10" fmla="*/ 827116 w 4962698"/>
                    <a:gd name="connsiteY10" fmla="*/ 545302 h 545302"/>
                    <a:gd name="connsiteX11" fmla="*/ 827116 w 4962698"/>
                    <a:gd name="connsiteY11" fmla="*/ 545302 h 545302"/>
                    <a:gd name="connsiteX12" fmla="*/ 0 w 4962698"/>
                    <a:gd name="connsiteY12" fmla="*/ 545302 h 545302"/>
                    <a:gd name="connsiteX13" fmla="*/ 0 w 4962698"/>
                    <a:gd name="connsiteY13" fmla="*/ 227209 h 545302"/>
                    <a:gd name="connsiteX14" fmla="*/ 0 w 4962698"/>
                    <a:gd name="connsiteY14" fmla="*/ 90884 h 545302"/>
                    <a:gd name="connsiteX15" fmla="*/ 0 w 4962698"/>
                    <a:gd name="connsiteY15" fmla="*/ 90884 h 545302"/>
                    <a:gd name="connsiteX16" fmla="*/ 0 w 4962698"/>
                    <a:gd name="connsiteY16" fmla="*/ 0 h 545302"/>
                    <a:gd name="connsiteX0" fmla="*/ 0 w 4962698"/>
                    <a:gd name="connsiteY0" fmla="*/ 392378 h 937680"/>
                    <a:gd name="connsiteX1" fmla="*/ 1284316 w 4962698"/>
                    <a:gd name="connsiteY1" fmla="*/ 400691 h 937680"/>
                    <a:gd name="connsiteX2" fmla="*/ 641131 w 4962698"/>
                    <a:gd name="connsiteY2" fmla="*/ 0 h 937680"/>
                    <a:gd name="connsiteX3" fmla="*/ 2067791 w 4962698"/>
                    <a:gd name="connsiteY3" fmla="*/ 392378 h 937680"/>
                    <a:gd name="connsiteX4" fmla="*/ 4962698 w 4962698"/>
                    <a:gd name="connsiteY4" fmla="*/ 392378 h 937680"/>
                    <a:gd name="connsiteX5" fmla="*/ 4962698 w 4962698"/>
                    <a:gd name="connsiteY5" fmla="*/ 483262 h 937680"/>
                    <a:gd name="connsiteX6" fmla="*/ 4962698 w 4962698"/>
                    <a:gd name="connsiteY6" fmla="*/ 483262 h 937680"/>
                    <a:gd name="connsiteX7" fmla="*/ 4962698 w 4962698"/>
                    <a:gd name="connsiteY7" fmla="*/ 619587 h 937680"/>
                    <a:gd name="connsiteX8" fmla="*/ 4962698 w 4962698"/>
                    <a:gd name="connsiteY8" fmla="*/ 937680 h 937680"/>
                    <a:gd name="connsiteX9" fmla="*/ 2067791 w 4962698"/>
                    <a:gd name="connsiteY9" fmla="*/ 937680 h 937680"/>
                    <a:gd name="connsiteX10" fmla="*/ 827116 w 4962698"/>
                    <a:gd name="connsiteY10" fmla="*/ 937680 h 937680"/>
                    <a:gd name="connsiteX11" fmla="*/ 827116 w 4962698"/>
                    <a:gd name="connsiteY11" fmla="*/ 937680 h 937680"/>
                    <a:gd name="connsiteX12" fmla="*/ 0 w 4962698"/>
                    <a:gd name="connsiteY12" fmla="*/ 937680 h 937680"/>
                    <a:gd name="connsiteX13" fmla="*/ 0 w 4962698"/>
                    <a:gd name="connsiteY13" fmla="*/ 619587 h 937680"/>
                    <a:gd name="connsiteX14" fmla="*/ 0 w 4962698"/>
                    <a:gd name="connsiteY14" fmla="*/ 483262 h 937680"/>
                    <a:gd name="connsiteX15" fmla="*/ 0 w 4962698"/>
                    <a:gd name="connsiteY15" fmla="*/ 483262 h 937680"/>
                    <a:gd name="connsiteX16" fmla="*/ 0 w 4962698"/>
                    <a:gd name="connsiteY16" fmla="*/ 392378 h 937680"/>
                    <a:gd name="connsiteX0" fmla="*/ 0 w 4962698"/>
                    <a:gd name="connsiteY0" fmla="*/ 409003 h 954305"/>
                    <a:gd name="connsiteX1" fmla="*/ 1284316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1951412 w 4962698"/>
                    <a:gd name="connsiteY3" fmla="*/ 400690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2416075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375752 h 921054"/>
                    <a:gd name="connsiteX1" fmla="*/ 2416075 w 4962698"/>
                    <a:gd name="connsiteY1" fmla="*/ 384065 h 921054"/>
                    <a:gd name="connsiteX2" fmla="*/ 2355700 w 4962698"/>
                    <a:gd name="connsiteY2" fmla="*/ 0 h 921054"/>
                    <a:gd name="connsiteX3" fmla="*/ 2985916 w 4962698"/>
                    <a:gd name="connsiteY3" fmla="*/ 375752 h 921054"/>
                    <a:gd name="connsiteX4" fmla="*/ 4962698 w 4962698"/>
                    <a:gd name="connsiteY4" fmla="*/ 375752 h 921054"/>
                    <a:gd name="connsiteX5" fmla="*/ 4962698 w 4962698"/>
                    <a:gd name="connsiteY5" fmla="*/ 466636 h 921054"/>
                    <a:gd name="connsiteX6" fmla="*/ 4962698 w 4962698"/>
                    <a:gd name="connsiteY6" fmla="*/ 466636 h 921054"/>
                    <a:gd name="connsiteX7" fmla="*/ 4962698 w 4962698"/>
                    <a:gd name="connsiteY7" fmla="*/ 602961 h 921054"/>
                    <a:gd name="connsiteX8" fmla="*/ 4962698 w 4962698"/>
                    <a:gd name="connsiteY8" fmla="*/ 921054 h 921054"/>
                    <a:gd name="connsiteX9" fmla="*/ 2067791 w 4962698"/>
                    <a:gd name="connsiteY9" fmla="*/ 921054 h 921054"/>
                    <a:gd name="connsiteX10" fmla="*/ 827116 w 4962698"/>
                    <a:gd name="connsiteY10" fmla="*/ 921054 h 921054"/>
                    <a:gd name="connsiteX11" fmla="*/ 827116 w 4962698"/>
                    <a:gd name="connsiteY11" fmla="*/ 921054 h 921054"/>
                    <a:gd name="connsiteX12" fmla="*/ 0 w 4962698"/>
                    <a:gd name="connsiteY12" fmla="*/ 921054 h 921054"/>
                    <a:gd name="connsiteX13" fmla="*/ 0 w 4962698"/>
                    <a:gd name="connsiteY13" fmla="*/ 602961 h 921054"/>
                    <a:gd name="connsiteX14" fmla="*/ 0 w 4962698"/>
                    <a:gd name="connsiteY14" fmla="*/ 466636 h 921054"/>
                    <a:gd name="connsiteX15" fmla="*/ 0 w 4962698"/>
                    <a:gd name="connsiteY15" fmla="*/ 466636 h 921054"/>
                    <a:gd name="connsiteX16" fmla="*/ 0 w 4962698"/>
                    <a:gd name="connsiteY16" fmla="*/ 375752 h 921054"/>
                    <a:gd name="connsiteX0" fmla="*/ 0 w 4962698"/>
                    <a:gd name="connsiteY0" fmla="*/ 178990 h 724292"/>
                    <a:gd name="connsiteX1" fmla="*/ 2416075 w 4962698"/>
                    <a:gd name="connsiteY1" fmla="*/ 187303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435163 w 4962698"/>
                    <a:gd name="connsiteY1" fmla="*/ 211899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0791 h 716093"/>
                    <a:gd name="connsiteX1" fmla="*/ 1435163 w 4962698"/>
                    <a:gd name="connsiteY1" fmla="*/ 203700 h 716093"/>
                    <a:gd name="connsiteX2" fmla="*/ 1942682 w 4962698"/>
                    <a:gd name="connsiteY2" fmla="*/ 0 h 716093"/>
                    <a:gd name="connsiteX3" fmla="*/ 2435228 w 4962698"/>
                    <a:gd name="connsiteY3" fmla="*/ 162594 h 716093"/>
                    <a:gd name="connsiteX4" fmla="*/ 4962698 w 4962698"/>
                    <a:gd name="connsiteY4" fmla="*/ 170791 h 716093"/>
                    <a:gd name="connsiteX5" fmla="*/ 4962698 w 4962698"/>
                    <a:gd name="connsiteY5" fmla="*/ 261675 h 716093"/>
                    <a:gd name="connsiteX6" fmla="*/ 4962698 w 4962698"/>
                    <a:gd name="connsiteY6" fmla="*/ 261675 h 716093"/>
                    <a:gd name="connsiteX7" fmla="*/ 4962698 w 4962698"/>
                    <a:gd name="connsiteY7" fmla="*/ 398000 h 716093"/>
                    <a:gd name="connsiteX8" fmla="*/ 4962698 w 4962698"/>
                    <a:gd name="connsiteY8" fmla="*/ 716093 h 716093"/>
                    <a:gd name="connsiteX9" fmla="*/ 2067791 w 4962698"/>
                    <a:gd name="connsiteY9" fmla="*/ 716093 h 716093"/>
                    <a:gd name="connsiteX10" fmla="*/ 827116 w 4962698"/>
                    <a:gd name="connsiteY10" fmla="*/ 716093 h 716093"/>
                    <a:gd name="connsiteX11" fmla="*/ 827116 w 4962698"/>
                    <a:gd name="connsiteY11" fmla="*/ 716093 h 716093"/>
                    <a:gd name="connsiteX12" fmla="*/ 0 w 4962698"/>
                    <a:gd name="connsiteY12" fmla="*/ 716093 h 716093"/>
                    <a:gd name="connsiteX13" fmla="*/ 0 w 4962698"/>
                    <a:gd name="connsiteY13" fmla="*/ 398000 h 716093"/>
                    <a:gd name="connsiteX14" fmla="*/ 0 w 4962698"/>
                    <a:gd name="connsiteY14" fmla="*/ 261675 h 716093"/>
                    <a:gd name="connsiteX15" fmla="*/ 0 w 4962698"/>
                    <a:gd name="connsiteY15" fmla="*/ 261675 h 716093"/>
                    <a:gd name="connsiteX16" fmla="*/ 0 w 4962698"/>
                    <a:gd name="connsiteY16" fmla="*/ 170791 h 716093"/>
                    <a:gd name="connsiteX0" fmla="*/ 0 w 4962698"/>
                    <a:gd name="connsiteY0" fmla="*/ 170791 h 716093"/>
                    <a:gd name="connsiteX1" fmla="*/ 1676088 w 4962698"/>
                    <a:gd name="connsiteY1" fmla="*/ 179105 h 716093"/>
                    <a:gd name="connsiteX2" fmla="*/ 1942682 w 4962698"/>
                    <a:gd name="connsiteY2" fmla="*/ 0 h 716093"/>
                    <a:gd name="connsiteX3" fmla="*/ 2435228 w 4962698"/>
                    <a:gd name="connsiteY3" fmla="*/ 162594 h 716093"/>
                    <a:gd name="connsiteX4" fmla="*/ 4962698 w 4962698"/>
                    <a:gd name="connsiteY4" fmla="*/ 170791 h 716093"/>
                    <a:gd name="connsiteX5" fmla="*/ 4962698 w 4962698"/>
                    <a:gd name="connsiteY5" fmla="*/ 261675 h 716093"/>
                    <a:gd name="connsiteX6" fmla="*/ 4962698 w 4962698"/>
                    <a:gd name="connsiteY6" fmla="*/ 261675 h 716093"/>
                    <a:gd name="connsiteX7" fmla="*/ 4962698 w 4962698"/>
                    <a:gd name="connsiteY7" fmla="*/ 398000 h 716093"/>
                    <a:gd name="connsiteX8" fmla="*/ 4962698 w 4962698"/>
                    <a:gd name="connsiteY8" fmla="*/ 716093 h 716093"/>
                    <a:gd name="connsiteX9" fmla="*/ 2067791 w 4962698"/>
                    <a:gd name="connsiteY9" fmla="*/ 716093 h 716093"/>
                    <a:gd name="connsiteX10" fmla="*/ 827116 w 4962698"/>
                    <a:gd name="connsiteY10" fmla="*/ 716093 h 716093"/>
                    <a:gd name="connsiteX11" fmla="*/ 827116 w 4962698"/>
                    <a:gd name="connsiteY11" fmla="*/ 716093 h 716093"/>
                    <a:gd name="connsiteX12" fmla="*/ 0 w 4962698"/>
                    <a:gd name="connsiteY12" fmla="*/ 716093 h 716093"/>
                    <a:gd name="connsiteX13" fmla="*/ 0 w 4962698"/>
                    <a:gd name="connsiteY13" fmla="*/ 398000 h 716093"/>
                    <a:gd name="connsiteX14" fmla="*/ 0 w 4962698"/>
                    <a:gd name="connsiteY14" fmla="*/ 261675 h 716093"/>
                    <a:gd name="connsiteX15" fmla="*/ 0 w 4962698"/>
                    <a:gd name="connsiteY15" fmla="*/ 261675 h 716093"/>
                    <a:gd name="connsiteX16" fmla="*/ 0 w 4962698"/>
                    <a:gd name="connsiteY16" fmla="*/ 170791 h 716093"/>
                    <a:gd name="connsiteX0" fmla="*/ 0 w 4962698"/>
                    <a:gd name="connsiteY0" fmla="*/ 170791 h 716093"/>
                    <a:gd name="connsiteX1" fmla="*/ 1848178 w 4962698"/>
                    <a:gd name="connsiteY1" fmla="*/ 179105 h 716093"/>
                    <a:gd name="connsiteX2" fmla="*/ 1942682 w 4962698"/>
                    <a:gd name="connsiteY2" fmla="*/ 0 h 716093"/>
                    <a:gd name="connsiteX3" fmla="*/ 2435228 w 4962698"/>
                    <a:gd name="connsiteY3" fmla="*/ 162594 h 716093"/>
                    <a:gd name="connsiteX4" fmla="*/ 4962698 w 4962698"/>
                    <a:gd name="connsiteY4" fmla="*/ 170791 h 716093"/>
                    <a:gd name="connsiteX5" fmla="*/ 4962698 w 4962698"/>
                    <a:gd name="connsiteY5" fmla="*/ 261675 h 716093"/>
                    <a:gd name="connsiteX6" fmla="*/ 4962698 w 4962698"/>
                    <a:gd name="connsiteY6" fmla="*/ 261675 h 716093"/>
                    <a:gd name="connsiteX7" fmla="*/ 4962698 w 4962698"/>
                    <a:gd name="connsiteY7" fmla="*/ 398000 h 716093"/>
                    <a:gd name="connsiteX8" fmla="*/ 4962698 w 4962698"/>
                    <a:gd name="connsiteY8" fmla="*/ 716093 h 716093"/>
                    <a:gd name="connsiteX9" fmla="*/ 2067791 w 4962698"/>
                    <a:gd name="connsiteY9" fmla="*/ 716093 h 716093"/>
                    <a:gd name="connsiteX10" fmla="*/ 827116 w 4962698"/>
                    <a:gd name="connsiteY10" fmla="*/ 716093 h 716093"/>
                    <a:gd name="connsiteX11" fmla="*/ 827116 w 4962698"/>
                    <a:gd name="connsiteY11" fmla="*/ 716093 h 716093"/>
                    <a:gd name="connsiteX12" fmla="*/ 0 w 4962698"/>
                    <a:gd name="connsiteY12" fmla="*/ 716093 h 716093"/>
                    <a:gd name="connsiteX13" fmla="*/ 0 w 4962698"/>
                    <a:gd name="connsiteY13" fmla="*/ 398000 h 716093"/>
                    <a:gd name="connsiteX14" fmla="*/ 0 w 4962698"/>
                    <a:gd name="connsiteY14" fmla="*/ 261675 h 716093"/>
                    <a:gd name="connsiteX15" fmla="*/ 0 w 4962698"/>
                    <a:gd name="connsiteY15" fmla="*/ 261675 h 716093"/>
                    <a:gd name="connsiteX16" fmla="*/ 0 w 4962698"/>
                    <a:gd name="connsiteY16" fmla="*/ 170791 h 71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2698" h="716093">
                      <a:moveTo>
                        <a:pt x="0" y="170791"/>
                      </a:moveTo>
                      <a:lnTo>
                        <a:pt x="1848178" y="179105"/>
                      </a:lnTo>
                      <a:lnTo>
                        <a:pt x="1942682" y="0"/>
                      </a:lnTo>
                      <a:lnTo>
                        <a:pt x="2435228" y="162594"/>
                      </a:lnTo>
                      <a:lnTo>
                        <a:pt x="4962698" y="170791"/>
                      </a:lnTo>
                      <a:lnTo>
                        <a:pt x="4962698" y="261675"/>
                      </a:lnTo>
                      <a:lnTo>
                        <a:pt x="4962698" y="261675"/>
                      </a:lnTo>
                      <a:lnTo>
                        <a:pt x="4962698" y="398000"/>
                      </a:lnTo>
                      <a:lnTo>
                        <a:pt x="4962698" y="716093"/>
                      </a:lnTo>
                      <a:lnTo>
                        <a:pt x="2067791" y="716093"/>
                      </a:lnTo>
                      <a:lnTo>
                        <a:pt x="827116" y="716093"/>
                      </a:lnTo>
                      <a:lnTo>
                        <a:pt x="827116" y="716093"/>
                      </a:lnTo>
                      <a:lnTo>
                        <a:pt x="0" y="716093"/>
                      </a:lnTo>
                      <a:lnTo>
                        <a:pt x="0" y="398000"/>
                      </a:lnTo>
                      <a:lnTo>
                        <a:pt x="0" y="261675"/>
                      </a:lnTo>
                      <a:lnTo>
                        <a:pt x="0" y="261675"/>
                      </a:lnTo>
                      <a:lnTo>
                        <a:pt x="0" y="170791"/>
                      </a:lnTo>
                      <a:close/>
                    </a:path>
                  </a:pathLst>
                </a:cu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sp>
          <p:nvSpPr>
            <p:cNvPr id="25" name="文字方塊 24"/>
            <p:cNvSpPr txBox="1"/>
            <p:nvPr/>
          </p:nvSpPr>
          <p:spPr>
            <a:xfrm>
              <a:off x="7843864" y="2889634"/>
              <a:ext cx="178125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實習證明書</a:t>
              </a:r>
              <a:r>
                <a:rPr kumimoji="0" lang="en-US" altLang="zh-TW"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範本</a:t>
              </a: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時</a:t>
              </a: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數須滿</a:t>
              </a: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140</a:t>
              </a:r>
              <a:r>
                <a:rPr kumimoji="0" lang="zh-TW" altLang="en-US"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以上</a:t>
              </a:r>
              <a:endParaRPr kumimoji="0" lang="en-US" altLang="zh-TW"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endParaRPr>
            </a:p>
          </p:txBody>
        </p:sp>
      </p:grpSp>
      <p:pic>
        <p:nvPicPr>
          <p:cNvPr id="33" name="圖片 32"/>
          <p:cNvPicPr>
            <a:picLocks noChangeAspect="1"/>
          </p:cNvPicPr>
          <p:nvPr/>
        </p:nvPicPr>
        <p:blipFill rotWithShape="1">
          <a:blip r:embed="rId7"/>
          <a:srcRect l="4998" t="9940" r="4173" b="5431"/>
          <a:stretch/>
        </p:blipFill>
        <p:spPr>
          <a:xfrm>
            <a:off x="9911934" y="3786110"/>
            <a:ext cx="2042804" cy="2087204"/>
          </a:xfrm>
          <a:prstGeom prst="rect">
            <a:avLst/>
          </a:prstGeom>
        </p:spPr>
      </p:pic>
      <p:sp>
        <p:nvSpPr>
          <p:cNvPr id="35" name="矩形圖說文字 7"/>
          <p:cNvSpPr/>
          <p:nvPr/>
        </p:nvSpPr>
        <p:spPr>
          <a:xfrm>
            <a:off x="9947312" y="5492704"/>
            <a:ext cx="2298903" cy="726078"/>
          </a:xfrm>
          <a:custGeom>
            <a:avLst/>
            <a:gdLst>
              <a:gd name="connsiteX0" fmla="*/ 0 w 4962698"/>
              <a:gd name="connsiteY0" fmla="*/ 0 h 545302"/>
              <a:gd name="connsiteX1" fmla="*/ 827116 w 4962698"/>
              <a:gd name="connsiteY1" fmla="*/ 0 h 545302"/>
              <a:gd name="connsiteX2" fmla="*/ 641131 w 4962698"/>
              <a:gd name="connsiteY2" fmla="*/ -392378 h 545302"/>
              <a:gd name="connsiteX3" fmla="*/ 2067791 w 4962698"/>
              <a:gd name="connsiteY3" fmla="*/ 0 h 545302"/>
              <a:gd name="connsiteX4" fmla="*/ 4962698 w 4962698"/>
              <a:gd name="connsiteY4" fmla="*/ 0 h 545302"/>
              <a:gd name="connsiteX5" fmla="*/ 4962698 w 4962698"/>
              <a:gd name="connsiteY5" fmla="*/ 90884 h 545302"/>
              <a:gd name="connsiteX6" fmla="*/ 4962698 w 4962698"/>
              <a:gd name="connsiteY6" fmla="*/ 90884 h 545302"/>
              <a:gd name="connsiteX7" fmla="*/ 4962698 w 4962698"/>
              <a:gd name="connsiteY7" fmla="*/ 227209 h 545302"/>
              <a:gd name="connsiteX8" fmla="*/ 4962698 w 4962698"/>
              <a:gd name="connsiteY8" fmla="*/ 545302 h 545302"/>
              <a:gd name="connsiteX9" fmla="*/ 2067791 w 4962698"/>
              <a:gd name="connsiteY9" fmla="*/ 545302 h 545302"/>
              <a:gd name="connsiteX10" fmla="*/ 827116 w 4962698"/>
              <a:gd name="connsiteY10" fmla="*/ 545302 h 545302"/>
              <a:gd name="connsiteX11" fmla="*/ 827116 w 4962698"/>
              <a:gd name="connsiteY11" fmla="*/ 545302 h 545302"/>
              <a:gd name="connsiteX12" fmla="*/ 0 w 4962698"/>
              <a:gd name="connsiteY12" fmla="*/ 545302 h 545302"/>
              <a:gd name="connsiteX13" fmla="*/ 0 w 4962698"/>
              <a:gd name="connsiteY13" fmla="*/ 227209 h 545302"/>
              <a:gd name="connsiteX14" fmla="*/ 0 w 4962698"/>
              <a:gd name="connsiteY14" fmla="*/ 90884 h 545302"/>
              <a:gd name="connsiteX15" fmla="*/ 0 w 4962698"/>
              <a:gd name="connsiteY15" fmla="*/ 90884 h 545302"/>
              <a:gd name="connsiteX16" fmla="*/ 0 w 4962698"/>
              <a:gd name="connsiteY16" fmla="*/ 0 h 545302"/>
              <a:gd name="connsiteX0" fmla="*/ 0 w 4962698"/>
              <a:gd name="connsiteY0" fmla="*/ 392378 h 937680"/>
              <a:gd name="connsiteX1" fmla="*/ 1284316 w 4962698"/>
              <a:gd name="connsiteY1" fmla="*/ 400691 h 937680"/>
              <a:gd name="connsiteX2" fmla="*/ 641131 w 4962698"/>
              <a:gd name="connsiteY2" fmla="*/ 0 h 937680"/>
              <a:gd name="connsiteX3" fmla="*/ 2067791 w 4962698"/>
              <a:gd name="connsiteY3" fmla="*/ 392378 h 937680"/>
              <a:gd name="connsiteX4" fmla="*/ 4962698 w 4962698"/>
              <a:gd name="connsiteY4" fmla="*/ 392378 h 937680"/>
              <a:gd name="connsiteX5" fmla="*/ 4962698 w 4962698"/>
              <a:gd name="connsiteY5" fmla="*/ 483262 h 937680"/>
              <a:gd name="connsiteX6" fmla="*/ 4962698 w 4962698"/>
              <a:gd name="connsiteY6" fmla="*/ 483262 h 937680"/>
              <a:gd name="connsiteX7" fmla="*/ 4962698 w 4962698"/>
              <a:gd name="connsiteY7" fmla="*/ 619587 h 937680"/>
              <a:gd name="connsiteX8" fmla="*/ 4962698 w 4962698"/>
              <a:gd name="connsiteY8" fmla="*/ 937680 h 937680"/>
              <a:gd name="connsiteX9" fmla="*/ 2067791 w 4962698"/>
              <a:gd name="connsiteY9" fmla="*/ 937680 h 937680"/>
              <a:gd name="connsiteX10" fmla="*/ 827116 w 4962698"/>
              <a:gd name="connsiteY10" fmla="*/ 937680 h 937680"/>
              <a:gd name="connsiteX11" fmla="*/ 827116 w 4962698"/>
              <a:gd name="connsiteY11" fmla="*/ 937680 h 937680"/>
              <a:gd name="connsiteX12" fmla="*/ 0 w 4962698"/>
              <a:gd name="connsiteY12" fmla="*/ 937680 h 937680"/>
              <a:gd name="connsiteX13" fmla="*/ 0 w 4962698"/>
              <a:gd name="connsiteY13" fmla="*/ 619587 h 937680"/>
              <a:gd name="connsiteX14" fmla="*/ 0 w 4962698"/>
              <a:gd name="connsiteY14" fmla="*/ 483262 h 937680"/>
              <a:gd name="connsiteX15" fmla="*/ 0 w 4962698"/>
              <a:gd name="connsiteY15" fmla="*/ 483262 h 937680"/>
              <a:gd name="connsiteX16" fmla="*/ 0 w 4962698"/>
              <a:gd name="connsiteY16" fmla="*/ 392378 h 937680"/>
              <a:gd name="connsiteX0" fmla="*/ 0 w 4962698"/>
              <a:gd name="connsiteY0" fmla="*/ 409003 h 954305"/>
              <a:gd name="connsiteX1" fmla="*/ 1284316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1951412 w 4962698"/>
              <a:gd name="connsiteY3" fmla="*/ 400690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2416075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375752 h 921054"/>
              <a:gd name="connsiteX1" fmla="*/ 2416075 w 4962698"/>
              <a:gd name="connsiteY1" fmla="*/ 384065 h 921054"/>
              <a:gd name="connsiteX2" fmla="*/ 2355700 w 4962698"/>
              <a:gd name="connsiteY2" fmla="*/ 0 h 921054"/>
              <a:gd name="connsiteX3" fmla="*/ 2985916 w 4962698"/>
              <a:gd name="connsiteY3" fmla="*/ 375752 h 921054"/>
              <a:gd name="connsiteX4" fmla="*/ 4962698 w 4962698"/>
              <a:gd name="connsiteY4" fmla="*/ 375752 h 921054"/>
              <a:gd name="connsiteX5" fmla="*/ 4962698 w 4962698"/>
              <a:gd name="connsiteY5" fmla="*/ 466636 h 921054"/>
              <a:gd name="connsiteX6" fmla="*/ 4962698 w 4962698"/>
              <a:gd name="connsiteY6" fmla="*/ 466636 h 921054"/>
              <a:gd name="connsiteX7" fmla="*/ 4962698 w 4962698"/>
              <a:gd name="connsiteY7" fmla="*/ 602961 h 921054"/>
              <a:gd name="connsiteX8" fmla="*/ 4962698 w 4962698"/>
              <a:gd name="connsiteY8" fmla="*/ 921054 h 921054"/>
              <a:gd name="connsiteX9" fmla="*/ 2067791 w 4962698"/>
              <a:gd name="connsiteY9" fmla="*/ 921054 h 921054"/>
              <a:gd name="connsiteX10" fmla="*/ 827116 w 4962698"/>
              <a:gd name="connsiteY10" fmla="*/ 921054 h 921054"/>
              <a:gd name="connsiteX11" fmla="*/ 827116 w 4962698"/>
              <a:gd name="connsiteY11" fmla="*/ 921054 h 921054"/>
              <a:gd name="connsiteX12" fmla="*/ 0 w 4962698"/>
              <a:gd name="connsiteY12" fmla="*/ 921054 h 921054"/>
              <a:gd name="connsiteX13" fmla="*/ 0 w 4962698"/>
              <a:gd name="connsiteY13" fmla="*/ 602961 h 921054"/>
              <a:gd name="connsiteX14" fmla="*/ 0 w 4962698"/>
              <a:gd name="connsiteY14" fmla="*/ 466636 h 921054"/>
              <a:gd name="connsiteX15" fmla="*/ 0 w 4962698"/>
              <a:gd name="connsiteY15" fmla="*/ 466636 h 921054"/>
              <a:gd name="connsiteX16" fmla="*/ 0 w 4962698"/>
              <a:gd name="connsiteY16" fmla="*/ 375752 h 921054"/>
              <a:gd name="connsiteX0" fmla="*/ 0 w 4962698"/>
              <a:gd name="connsiteY0" fmla="*/ 178990 h 724292"/>
              <a:gd name="connsiteX1" fmla="*/ 2416075 w 4962698"/>
              <a:gd name="connsiteY1" fmla="*/ 187303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435163 w 4962698"/>
              <a:gd name="connsiteY1" fmla="*/ 211899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0791 h 716093"/>
              <a:gd name="connsiteX1" fmla="*/ 1435163 w 4962698"/>
              <a:gd name="connsiteY1" fmla="*/ 203700 h 716093"/>
              <a:gd name="connsiteX2" fmla="*/ 1942682 w 4962698"/>
              <a:gd name="connsiteY2" fmla="*/ 0 h 716093"/>
              <a:gd name="connsiteX3" fmla="*/ 2435228 w 4962698"/>
              <a:gd name="connsiteY3" fmla="*/ 162594 h 716093"/>
              <a:gd name="connsiteX4" fmla="*/ 4962698 w 4962698"/>
              <a:gd name="connsiteY4" fmla="*/ 170791 h 716093"/>
              <a:gd name="connsiteX5" fmla="*/ 4962698 w 4962698"/>
              <a:gd name="connsiteY5" fmla="*/ 261675 h 716093"/>
              <a:gd name="connsiteX6" fmla="*/ 4962698 w 4962698"/>
              <a:gd name="connsiteY6" fmla="*/ 261675 h 716093"/>
              <a:gd name="connsiteX7" fmla="*/ 4962698 w 4962698"/>
              <a:gd name="connsiteY7" fmla="*/ 398000 h 716093"/>
              <a:gd name="connsiteX8" fmla="*/ 4962698 w 4962698"/>
              <a:gd name="connsiteY8" fmla="*/ 716093 h 716093"/>
              <a:gd name="connsiteX9" fmla="*/ 2067791 w 4962698"/>
              <a:gd name="connsiteY9" fmla="*/ 716093 h 716093"/>
              <a:gd name="connsiteX10" fmla="*/ 827116 w 4962698"/>
              <a:gd name="connsiteY10" fmla="*/ 716093 h 716093"/>
              <a:gd name="connsiteX11" fmla="*/ 827116 w 4962698"/>
              <a:gd name="connsiteY11" fmla="*/ 716093 h 716093"/>
              <a:gd name="connsiteX12" fmla="*/ 0 w 4962698"/>
              <a:gd name="connsiteY12" fmla="*/ 716093 h 716093"/>
              <a:gd name="connsiteX13" fmla="*/ 0 w 4962698"/>
              <a:gd name="connsiteY13" fmla="*/ 398000 h 716093"/>
              <a:gd name="connsiteX14" fmla="*/ 0 w 4962698"/>
              <a:gd name="connsiteY14" fmla="*/ 261675 h 716093"/>
              <a:gd name="connsiteX15" fmla="*/ 0 w 4962698"/>
              <a:gd name="connsiteY15" fmla="*/ 261675 h 716093"/>
              <a:gd name="connsiteX16" fmla="*/ 0 w 4962698"/>
              <a:gd name="connsiteY16" fmla="*/ 170791 h 716093"/>
              <a:gd name="connsiteX0" fmla="*/ 0 w 4962698"/>
              <a:gd name="connsiteY0" fmla="*/ 170791 h 716093"/>
              <a:gd name="connsiteX1" fmla="*/ 1676088 w 4962698"/>
              <a:gd name="connsiteY1" fmla="*/ 179105 h 716093"/>
              <a:gd name="connsiteX2" fmla="*/ 1942682 w 4962698"/>
              <a:gd name="connsiteY2" fmla="*/ 0 h 716093"/>
              <a:gd name="connsiteX3" fmla="*/ 2435228 w 4962698"/>
              <a:gd name="connsiteY3" fmla="*/ 162594 h 716093"/>
              <a:gd name="connsiteX4" fmla="*/ 4962698 w 4962698"/>
              <a:gd name="connsiteY4" fmla="*/ 170791 h 716093"/>
              <a:gd name="connsiteX5" fmla="*/ 4962698 w 4962698"/>
              <a:gd name="connsiteY5" fmla="*/ 261675 h 716093"/>
              <a:gd name="connsiteX6" fmla="*/ 4962698 w 4962698"/>
              <a:gd name="connsiteY6" fmla="*/ 261675 h 716093"/>
              <a:gd name="connsiteX7" fmla="*/ 4962698 w 4962698"/>
              <a:gd name="connsiteY7" fmla="*/ 398000 h 716093"/>
              <a:gd name="connsiteX8" fmla="*/ 4962698 w 4962698"/>
              <a:gd name="connsiteY8" fmla="*/ 716093 h 716093"/>
              <a:gd name="connsiteX9" fmla="*/ 2067791 w 4962698"/>
              <a:gd name="connsiteY9" fmla="*/ 716093 h 716093"/>
              <a:gd name="connsiteX10" fmla="*/ 827116 w 4962698"/>
              <a:gd name="connsiteY10" fmla="*/ 716093 h 716093"/>
              <a:gd name="connsiteX11" fmla="*/ 827116 w 4962698"/>
              <a:gd name="connsiteY11" fmla="*/ 716093 h 716093"/>
              <a:gd name="connsiteX12" fmla="*/ 0 w 4962698"/>
              <a:gd name="connsiteY12" fmla="*/ 716093 h 716093"/>
              <a:gd name="connsiteX13" fmla="*/ 0 w 4962698"/>
              <a:gd name="connsiteY13" fmla="*/ 398000 h 716093"/>
              <a:gd name="connsiteX14" fmla="*/ 0 w 4962698"/>
              <a:gd name="connsiteY14" fmla="*/ 261675 h 716093"/>
              <a:gd name="connsiteX15" fmla="*/ 0 w 4962698"/>
              <a:gd name="connsiteY15" fmla="*/ 261675 h 716093"/>
              <a:gd name="connsiteX16" fmla="*/ 0 w 4962698"/>
              <a:gd name="connsiteY16" fmla="*/ 170791 h 716093"/>
              <a:gd name="connsiteX0" fmla="*/ 0 w 4962698"/>
              <a:gd name="connsiteY0" fmla="*/ 170791 h 716093"/>
              <a:gd name="connsiteX1" fmla="*/ 1848178 w 4962698"/>
              <a:gd name="connsiteY1" fmla="*/ 179105 h 716093"/>
              <a:gd name="connsiteX2" fmla="*/ 1942682 w 4962698"/>
              <a:gd name="connsiteY2" fmla="*/ 0 h 716093"/>
              <a:gd name="connsiteX3" fmla="*/ 2435228 w 4962698"/>
              <a:gd name="connsiteY3" fmla="*/ 162594 h 716093"/>
              <a:gd name="connsiteX4" fmla="*/ 4962698 w 4962698"/>
              <a:gd name="connsiteY4" fmla="*/ 170791 h 716093"/>
              <a:gd name="connsiteX5" fmla="*/ 4962698 w 4962698"/>
              <a:gd name="connsiteY5" fmla="*/ 261675 h 716093"/>
              <a:gd name="connsiteX6" fmla="*/ 4962698 w 4962698"/>
              <a:gd name="connsiteY6" fmla="*/ 261675 h 716093"/>
              <a:gd name="connsiteX7" fmla="*/ 4962698 w 4962698"/>
              <a:gd name="connsiteY7" fmla="*/ 398000 h 716093"/>
              <a:gd name="connsiteX8" fmla="*/ 4962698 w 4962698"/>
              <a:gd name="connsiteY8" fmla="*/ 716093 h 716093"/>
              <a:gd name="connsiteX9" fmla="*/ 2067791 w 4962698"/>
              <a:gd name="connsiteY9" fmla="*/ 716093 h 716093"/>
              <a:gd name="connsiteX10" fmla="*/ 827116 w 4962698"/>
              <a:gd name="connsiteY10" fmla="*/ 716093 h 716093"/>
              <a:gd name="connsiteX11" fmla="*/ 827116 w 4962698"/>
              <a:gd name="connsiteY11" fmla="*/ 716093 h 716093"/>
              <a:gd name="connsiteX12" fmla="*/ 0 w 4962698"/>
              <a:gd name="connsiteY12" fmla="*/ 716093 h 716093"/>
              <a:gd name="connsiteX13" fmla="*/ 0 w 4962698"/>
              <a:gd name="connsiteY13" fmla="*/ 398000 h 716093"/>
              <a:gd name="connsiteX14" fmla="*/ 0 w 4962698"/>
              <a:gd name="connsiteY14" fmla="*/ 261675 h 716093"/>
              <a:gd name="connsiteX15" fmla="*/ 0 w 4962698"/>
              <a:gd name="connsiteY15" fmla="*/ 261675 h 716093"/>
              <a:gd name="connsiteX16" fmla="*/ 0 w 4962698"/>
              <a:gd name="connsiteY16" fmla="*/ 170791 h 71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2698" h="716093">
                <a:moveTo>
                  <a:pt x="0" y="170791"/>
                </a:moveTo>
                <a:lnTo>
                  <a:pt x="1848178" y="179105"/>
                </a:lnTo>
                <a:lnTo>
                  <a:pt x="1942682" y="0"/>
                </a:lnTo>
                <a:lnTo>
                  <a:pt x="2435228" y="162594"/>
                </a:lnTo>
                <a:lnTo>
                  <a:pt x="4962698" y="170791"/>
                </a:lnTo>
                <a:lnTo>
                  <a:pt x="4962698" y="261675"/>
                </a:lnTo>
                <a:lnTo>
                  <a:pt x="4962698" y="261675"/>
                </a:lnTo>
                <a:lnTo>
                  <a:pt x="4962698" y="398000"/>
                </a:lnTo>
                <a:lnTo>
                  <a:pt x="4962698" y="716093"/>
                </a:lnTo>
                <a:lnTo>
                  <a:pt x="2067791" y="716093"/>
                </a:lnTo>
                <a:lnTo>
                  <a:pt x="827116" y="716093"/>
                </a:lnTo>
                <a:lnTo>
                  <a:pt x="827116" y="716093"/>
                </a:lnTo>
                <a:lnTo>
                  <a:pt x="0" y="716093"/>
                </a:lnTo>
                <a:lnTo>
                  <a:pt x="0" y="398000"/>
                </a:lnTo>
                <a:lnTo>
                  <a:pt x="0" y="261675"/>
                </a:lnTo>
                <a:lnTo>
                  <a:pt x="0" y="261675"/>
                </a:lnTo>
                <a:lnTo>
                  <a:pt x="0" y="170791"/>
                </a:lnTo>
                <a:close/>
              </a:path>
            </a:pathLst>
          </a:cu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4" name="文字方塊 33"/>
          <p:cNvSpPr txBox="1"/>
          <p:nvPr/>
        </p:nvSpPr>
        <p:spPr>
          <a:xfrm>
            <a:off x="9780493" y="5644688"/>
            <a:ext cx="2495688" cy="615553"/>
          </a:xfrm>
          <a:prstGeom prst="rect">
            <a:avLst/>
          </a:prstGeom>
          <a:solidFill>
            <a:srgbClr val="3A40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申請表</a:t>
            </a:r>
            <a:endParaRPr kumimoji="0" lang="en-US" altLang="zh-TW" sz="18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需實習老師評分及簽章</a:t>
            </a:r>
            <a:r>
              <a:rPr kumimoji="0" lang="en-US" altLang="zh-TW" sz="1600" b="1" i="0" u="none" strike="noStrike" kern="1200" cap="none" spc="0" normalizeH="0" baseline="0" noProof="0" dirty="0" smtClean="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a:ln>
                <a:noFill/>
              </a:ln>
              <a:solidFill>
                <a:prstClr val="white">
                  <a:lumMod val="95000"/>
                </a:prstClr>
              </a:solidFill>
              <a:effectLst/>
              <a:uLnTx/>
              <a:uFillTx/>
              <a:latin typeface="微軟正黑體" panose="020B0604030504040204" pitchFamily="34" charset="-120"/>
              <a:ea typeface="微軟正黑體" panose="020B0604030504040204" pitchFamily="34" charset="-120"/>
              <a:cs typeface="+mn-cs"/>
            </a:endParaRPr>
          </a:p>
        </p:txBody>
      </p:sp>
      <p:grpSp>
        <p:nvGrpSpPr>
          <p:cNvPr id="19" name="群組 18"/>
          <p:cNvGrpSpPr/>
          <p:nvPr/>
        </p:nvGrpSpPr>
        <p:grpSpPr>
          <a:xfrm>
            <a:off x="3292897" y="3645050"/>
            <a:ext cx="2801797" cy="1721657"/>
            <a:chOff x="5925341" y="4131410"/>
            <a:chExt cx="2609382" cy="1631577"/>
          </a:xfrm>
        </p:grpSpPr>
        <p:sp>
          <p:nvSpPr>
            <p:cNvPr id="20" name="流程圖: 接點 19"/>
            <p:cNvSpPr/>
            <p:nvPr/>
          </p:nvSpPr>
          <p:spPr>
            <a:xfrm>
              <a:off x="6414244" y="4131410"/>
              <a:ext cx="1631577" cy="1631577"/>
            </a:xfrm>
            <a:prstGeom prst="flowChartConnector">
              <a:avLst/>
            </a:pr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文字方塊 20"/>
            <p:cNvSpPr txBox="1"/>
            <p:nvPr/>
          </p:nvSpPr>
          <p:spPr>
            <a:xfrm>
              <a:off x="5925341" y="4230020"/>
              <a:ext cx="2609382" cy="126877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繳交</a:t>
              </a:r>
              <a:endParaRPr kumimoji="0" lang="en-US" altLang="zh-TW"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申請表</a:t>
              </a:r>
              <a:r>
                <a:rPr kumimoji="0" lang="en-US" altLang="zh-TW"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企業評分表</a:t>
              </a:r>
              <a:r>
                <a:rPr kumimoji="0" lang="en-US" altLang="zh-TW"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實習</a:t>
              </a: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證書</a:t>
              </a:r>
              <a:endParaRPr kumimoji="0" lang="en-US" altLang="zh-TW"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grpSp>
      <p:sp>
        <p:nvSpPr>
          <p:cNvPr id="40" name="矩形 39"/>
          <p:cNvSpPr/>
          <p:nvPr/>
        </p:nvSpPr>
        <p:spPr>
          <a:xfrm>
            <a:off x="6189717" y="3188662"/>
            <a:ext cx="24440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新細明體" panose="02020500000000000000" pitchFamily="18" charset="-120"/>
                <a:cs typeface="+mn-cs"/>
                <a:hlinkClick r:id="rId8"/>
              </a:rPr>
              <a:t>https://reurl.cc/yyA6vy</a:t>
            </a:r>
            <a:endParaRPr kumimoji="0" lang="zh-TW"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新細明體" panose="02020500000000000000" pitchFamily="18" charset="-120"/>
              <a:cs typeface="+mn-cs"/>
            </a:endParaRPr>
          </a:p>
        </p:txBody>
      </p:sp>
      <p:pic>
        <p:nvPicPr>
          <p:cNvPr id="41" name="圖片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3650" y="1948703"/>
            <a:ext cx="1135229" cy="1135229"/>
          </a:xfrm>
          <a:prstGeom prst="rect">
            <a:avLst/>
          </a:prstGeom>
        </p:spPr>
      </p:pic>
      <p:sp>
        <p:nvSpPr>
          <p:cNvPr id="42" name="矩形 41"/>
          <p:cNvSpPr/>
          <p:nvPr/>
        </p:nvSpPr>
        <p:spPr>
          <a:xfrm>
            <a:off x="9221140" y="3153734"/>
            <a:ext cx="250586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5B9BD5">
                    <a:lumMod val="75000"/>
                  </a:srgbClr>
                </a:solidFill>
                <a:effectLst/>
                <a:uLnTx/>
                <a:uFillTx/>
                <a:latin typeface="Calibri" panose="020F0502020204030204"/>
                <a:ea typeface="新細明體" panose="02020500000000000000" pitchFamily="18" charset="-120"/>
                <a:cs typeface="+mn-cs"/>
                <a:hlinkClick r:id="rId10"/>
              </a:rPr>
              <a:t>https://reurl.cc/lDp4v</a:t>
            </a:r>
            <a:endParaRPr kumimoji="0" lang="zh-TW"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新細明體" panose="02020500000000000000" pitchFamily="18" charset="-120"/>
              <a:cs typeface="+mn-cs"/>
            </a:endParaRPr>
          </a:p>
        </p:txBody>
      </p:sp>
      <p:pic>
        <p:nvPicPr>
          <p:cNvPr id="43" name="圖片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30983" y="1936971"/>
            <a:ext cx="1138123" cy="1138123"/>
          </a:xfrm>
          <a:prstGeom prst="rect">
            <a:avLst/>
          </a:prstGeom>
        </p:spPr>
      </p:pic>
      <p:sp>
        <p:nvSpPr>
          <p:cNvPr id="44" name="矩形 43"/>
          <p:cNvSpPr/>
          <p:nvPr/>
        </p:nvSpPr>
        <p:spPr>
          <a:xfrm>
            <a:off x="6328375" y="1273055"/>
            <a:ext cx="226215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線上填寫</a:t>
            </a:r>
            <a:endParaRPr kumimoji="0" lang="en-US" altLang="zh-TW"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學生</a:t>
            </a:r>
            <a:r>
              <a:rPr kumimoji="0" lang="zh-TW" altLang="en-US"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實習</a:t>
            </a:r>
            <a:r>
              <a:rPr kumimoji="0" lang="zh-TW" altLang="zh-TW"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心得</a:t>
            </a:r>
            <a:r>
              <a:rPr kumimoji="0" lang="zh-TW"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回饋表</a:t>
            </a:r>
            <a:endPar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5" name="矩形 44"/>
          <p:cNvSpPr/>
          <p:nvPr/>
        </p:nvSpPr>
        <p:spPr>
          <a:xfrm>
            <a:off x="9615214" y="1526180"/>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其他表單下載</a:t>
            </a:r>
            <a:endPar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8" name="文字方塊 47"/>
          <p:cNvSpPr txBox="1"/>
          <p:nvPr/>
        </p:nvSpPr>
        <p:spPr>
          <a:xfrm>
            <a:off x="765018" y="667751"/>
            <a:ext cx="1896177" cy="1323439"/>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a:spcBef>
                <a:spcPct val="0"/>
              </a:spcBef>
              <a:buNone/>
              <a:defRPr sz="4000" b="1">
                <a:solidFill>
                  <a:srgbClr val="002060"/>
                </a:solidFill>
                <a:latin typeface="微軟正黑體" panose="020B0604030504040204" pitchFamily="34" charset="-120"/>
                <a:ea typeface="微軟正黑體" panose="020B0604030504040204" pitchFamily="34" charset="-120"/>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實習</a:t>
            </a:r>
            <a:endParaRPr kumimoji="0" lang="en-US" altLang="zh-TW" sz="3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獎勵金</a:t>
            </a:r>
            <a:endParaRPr kumimoji="0" lang="en-US" altLang="en-US" sz="3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endParaRPr>
          </a:p>
        </p:txBody>
      </p:sp>
      <p:sp>
        <p:nvSpPr>
          <p:cNvPr id="50" name="矩形 49"/>
          <p:cNvSpPr/>
          <p:nvPr/>
        </p:nvSpPr>
        <p:spPr>
          <a:xfrm>
            <a:off x="174745" y="5878642"/>
            <a:ext cx="690577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0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獎</a:t>
            </a:r>
            <a:r>
              <a:rPr kumimoji="0" lang="zh-HK" altLang="zh-TW" sz="20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金及</a:t>
            </a:r>
            <a:r>
              <a:rPr kumimoji="0" lang="zh-TW" altLang="zh-TW" sz="20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名</a:t>
            </a:r>
            <a:r>
              <a:rPr kumimoji="0" lang="zh-HK" altLang="zh-TW" sz="20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額</a:t>
            </a:r>
            <a:r>
              <a:rPr kumimoji="0" lang="zh-TW" altLang="zh-TW" sz="16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zh-TW" sz="1600" b="0"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實習時數</a:t>
            </a:r>
            <a:r>
              <a:rPr kumimoji="0" lang="en-US" altLang="zh-TW"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140-280</a:t>
            </a:r>
            <a:r>
              <a:rPr kumimoji="0" lang="zh-TW" altLang="en-US"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小時，每名至多</a:t>
            </a:r>
            <a:r>
              <a:rPr kumimoji="0" lang="en-US" altLang="zh-TW" sz="20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20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萬元</a:t>
            </a:r>
            <a:r>
              <a:rPr kumimoji="0" lang="zh-TW" altLang="en-US"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為原則，每年</a:t>
            </a:r>
            <a:r>
              <a:rPr kumimoji="0" lang="en-US" altLang="zh-TW"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10</a:t>
            </a:r>
            <a:r>
              <a:rPr kumimoji="0" lang="zh-TW" altLang="en-US"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名為原則。</a:t>
            </a:r>
            <a:endParaRPr kumimoji="0" lang="en-US" altLang="zh-TW"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實習</a:t>
            </a:r>
            <a:r>
              <a:rPr kumimoji="0" lang="zh-TW" altLang="en-US" sz="1600" b="1" i="0" u="none" strike="noStrike" kern="1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時數逾</a:t>
            </a:r>
            <a:r>
              <a:rPr kumimoji="0" lang="en-US" altLang="zh-TW" sz="1600" b="1" i="0" u="none" strike="noStrike" kern="1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280</a:t>
            </a:r>
            <a:r>
              <a:rPr kumimoji="0" lang="zh-TW" altLang="en-US" sz="1600" b="1" i="0" u="none" strike="noStrike" kern="1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小時，每名至多</a:t>
            </a:r>
            <a:r>
              <a:rPr kumimoji="0" lang="en-US" altLang="zh-TW" sz="2000" b="1" i="0" u="none" strike="noStrike" kern="1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4</a:t>
            </a:r>
            <a:r>
              <a:rPr kumimoji="0" lang="zh-TW" altLang="en-US" sz="2000" b="1" i="0" u="none" strike="noStrike" kern="1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萬元</a:t>
            </a:r>
            <a:r>
              <a:rPr kumimoji="0" lang="zh-TW" altLang="en-US" sz="1600" b="1" i="0" u="none" strike="noStrike" kern="1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為原則，每年</a:t>
            </a:r>
            <a:r>
              <a:rPr kumimoji="0" lang="en-US" altLang="zh-TW" sz="1600" b="1" i="0" u="none" strike="noStrike" kern="1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5</a:t>
            </a:r>
            <a:r>
              <a:rPr kumimoji="0" lang="zh-TW" altLang="en-US" sz="1600" b="1" i="0" u="none" strike="noStrike" kern="1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名為原則。</a:t>
            </a:r>
            <a:endParaRPr kumimoji="0" lang="en-US" altLang="zh-HK" sz="1600" b="1" i="0" u="none" strike="noStrike" kern="1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51" name="圖片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41" y="6257415"/>
            <a:ext cx="200236" cy="200236"/>
          </a:xfrm>
          <a:prstGeom prst="rect">
            <a:avLst/>
          </a:prstGeom>
        </p:spPr>
      </p:pic>
      <p:pic>
        <p:nvPicPr>
          <p:cNvPr id="52" name="圖片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1" y="6583504"/>
            <a:ext cx="200236" cy="200236"/>
          </a:xfrm>
          <a:prstGeom prst="rect">
            <a:avLst/>
          </a:prstGeom>
        </p:spPr>
      </p:pic>
      <p:pic>
        <p:nvPicPr>
          <p:cNvPr id="53" name="圖片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6174" y="1852011"/>
            <a:ext cx="2570126" cy="2570126"/>
          </a:xfrm>
          <a:prstGeom prst="rect">
            <a:avLst/>
          </a:prstGeom>
        </p:spPr>
      </p:pic>
      <p:pic>
        <p:nvPicPr>
          <p:cNvPr id="22" name="圖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8530" y="2426122"/>
            <a:ext cx="1395010" cy="1395010"/>
          </a:xfrm>
          <a:prstGeom prst="rect">
            <a:avLst/>
          </a:prstGeom>
        </p:spPr>
      </p:pic>
    </p:spTree>
    <p:extLst>
      <p:ext uri="{BB962C8B-B14F-4D97-AF65-F5344CB8AC3E}">
        <p14:creationId xmlns:p14="http://schemas.microsoft.com/office/powerpoint/2010/main" val="3058714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5" name="矩形圖說文字 4"/>
          <p:cNvSpPr/>
          <p:nvPr/>
        </p:nvSpPr>
        <p:spPr>
          <a:xfrm>
            <a:off x="-47643" y="-5624"/>
            <a:ext cx="12365216" cy="6959018"/>
          </a:xfrm>
          <a:prstGeom prst="wedgeRectCallout">
            <a:avLst>
              <a:gd name="adj1" fmla="val -21376"/>
              <a:gd name="adj2" fmla="val 49987"/>
            </a:avLst>
          </a:prstGeom>
          <a:solidFill>
            <a:srgbClr val="E9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 name="直線接點 9"/>
          <p:cNvCxnSpPr/>
          <p:nvPr/>
        </p:nvCxnSpPr>
        <p:spPr>
          <a:xfrm flipV="1">
            <a:off x="2917041" y="1559293"/>
            <a:ext cx="644972" cy="560762"/>
          </a:xfrm>
          <a:prstGeom prst="line">
            <a:avLst/>
          </a:prstGeom>
          <a:ln w="47625" cmpd="sng">
            <a:solidFill>
              <a:schemeClr val="bg2">
                <a:lumMod val="50000"/>
              </a:schemeClr>
            </a:solidFill>
          </a:ln>
        </p:spPr>
        <p:style>
          <a:lnRef idx="3">
            <a:schemeClr val="accent1"/>
          </a:lnRef>
          <a:fillRef idx="0">
            <a:schemeClr val="accent1"/>
          </a:fillRef>
          <a:effectRef idx="2">
            <a:schemeClr val="accent1"/>
          </a:effectRef>
          <a:fontRef idx="minor">
            <a:schemeClr val="tx1"/>
          </a:fontRef>
        </p:style>
      </p:cxnSp>
      <p:grpSp>
        <p:nvGrpSpPr>
          <p:cNvPr id="11" name="群組 10"/>
          <p:cNvGrpSpPr/>
          <p:nvPr/>
        </p:nvGrpSpPr>
        <p:grpSpPr>
          <a:xfrm>
            <a:off x="3523513" y="110556"/>
            <a:ext cx="1653987" cy="1631577"/>
            <a:chOff x="6252538" y="573740"/>
            <a:chExt cx="1653987" cy="1631577"/>
          </a:xfrm>
        </p:grpSpPr>
        <p:sp>
          <p:nvSpPr>
            <p:cNvPr id="12" name="流程圖: 接點 11"/>
            <p:cNvSpPr/>
            <p:nvPr/>
          </p:nvSpPr>
          <p:spPr>
            <a:xfrm>
              <a:off x="6257364" y="573740"/>
              <a:ext cx="1631577" cy="1631577"/>
            </a:xfrm>
            <a:prstGeom prst="flowChartConnector">
              <a:avLst/>
            </a:pr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3" name="文字方塊 12"/>
            <p:cNvSpPr txBox="1"/>
            <p:nvPr/>
          </p:nvSpPr>
          <p:spPr>
            <a:xfrm>
              <a:off x="6252538" y="818407"/>
              <a:ext cx="1653987" cy="10618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領取</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集點卡</a:t>
              </a:r>
            </a:p>
          </p:txBody>
        </p:sp>
      </p:grpSp>
      <p:cxnSp>
        <p:nvCxnSpPr>
          <p:cNvPr id="14" name="直線接點 13"/>
          <p:cNvCxnSpPr/>
          <p:nvPr/>
        </p:nvCxnSpPr>
        <p:spPr>
          <a:xfrm flipV="1">
            <a:off x="3197551" y="2887580"/>
            <a:ext cx="916418" cy="125127"/>
          </a:xfrm>
          <a:prstGeom prst="line">
            <a:avLst/>
          </a:prstGeom>
          <a:ln w="47625" cmpd="sng">
            <a:solidFill>
              <a:schemeClr val="bg2">
                <a:lumMod val="50000"/>
              </a:schemeClr>
            </a:solidFill>
          </a:ln>
        </p:spPr>
        <p:style>
          <a:lnRef idx="3">
            <a:schemeClr val="accent1"/>
          </a:lnRef>
          <a:fillRef idx="0">
            <a:schemeClr val="accent1"/>
          </a:fillRef>
          <a:effectRef idx="2">
            <a:schemeClr val="accent1"/>
          </a:effectRef>
          <a:fontRef idx="minor">
            <a:schemeClr val="tx1"/>
          </a:fontRef>
        </p:style>
      </p:cxnSp>
      <p:grpSp>
        <p:nvGrpSpPr>
          <p:cNvPr id="15" name="群組 14"/>
          <p:cNvGrpSpPr/>
          <p:nvPr/>
        </p:nvGrpSpPr>
        <p:grpSpPr>
          <a:xfrm>
            <a:off x="4123594" y="1938542"/>
            <a:ext cx="1789244" cy="1643045"/>
            <a:chOff x="7003882" y="2402314"/>
            <a:chExt cx="1789244" cy="1631577"/>
          </a:xfrm>
        </p:grpSpPr>
        <p:sp>
          <p:nvSpPr>
            <p:cNvPr id="16" name="流程圖: 接點 15"/>
            <p:cNvSpPr/>
            <p:nvPr/>
          </p:nvSpPr>
          <p:spPr>
            <a:xfrm>
              <a:off x="7086769" y="2402314"/>
              <a:ext cx="1631577" cy="1631577"/>
            </a:xfrm>
            <a:prstGeom prst="flowChartConnector">
              <a:avLst/>
            </a:pr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7" name="文字方塊 16"/>
            <p:cNvSpPr txBox="1"/>
            <p:nvPr/>
          </p:nvSpPr>
          <p:spPr>
            <a:xfrm>
              <a:off x="7003882" y="2563164"/>
              <a:ext cx="1789244" cy="10544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參加</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職涯活動</a:t>
              </a:r>
            </a:p>
          </p:txBody>
        </p:sp>
      </p:grpSp>
      <p:cxnSp>
        <p:nvCxnSpPr>
          <p:cNvPr id="18" name="直線接點 17"/>
          <p:cNvCxnSpPr/>
          <p:nvPr/>
        </p:nvCxnSpPr>
        <p:spPr>
          <a:xfrm>
            <a:off x="3035201" y="3833546"/>
            <a:ext cx="698580" cy="440071"/>
          </a:xfrm>
          <a:prstGeom prst="line">
            <a:avLst/>
          </a:prstGeom>
          <a:ln w="47625" cmpd="sng">
            <a:solidFill>
              <a:schemeClr val="bg2">
                <a:lumMod val="50000"/>
              </a:schemeClr>
            </a:solidFill>
          </a:ln>
        </p:spPr>
        <p:style>
          <a:lnRef idx="3">
            <a:schemeClr val="accent1"/>
          </a:lnRef>
          <a:fillRef idx="0">
            <a:schemeClr val="accent1"/>
          </a:fillRef>
          <a:effectRef idx="2">
            <a:schemeClr val="accent1"/>
          </a:effectRef>
          <a:fontRef idx="minor">
            <a:schemeClr val="tx1"/>
          </a:fontRef>
        </p:style>
      </p:cxnSp>
      <p:grpSp>
        <p:nvGrpSpPr>
          <p:cNvPr id="19" name="群組 18"/>
          <p:cNvGrpSpPr/>
          <p:nvPr/>
        </p:nvGrpSpPr>
        <p:grpSpPr>
          <a:xfrm>
            <a:off x="3197551" y="3881577"/>
            <a:ext cx="2861976" cy="1845609"/>
            <a:chOff x="5925341" y="4131410"/>
            <a:chExt cx="2609382" cy="1631577"/>
          </a:xfrm>
        </p:grpSpPr>
        <p:sp>
          <p:nvSpPr>
            <p:cNvPr id="20" name="流程圖: 接點 19"/>
            <p:cNvSpPr/>
            <p:nvPr/>
          </p:nvSpPr>
          <p:spPr>
            <a:xfrm>
              <a:off x="6414244" y="4131410"/>
              <a:ext cx="1631577" cy="1631577"/>
            </a:xfrm>
            <a:prstGeom prst="flowChartConnector">
              <a:avLst/>
            </a:pr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文字方塊 20"/>
            <p:cNvSpPr txBox="1"/>
            <p:nvPr/>
          </p:nvSpPr>
          <p:spPr>
            <a:xfrm>
              <a:off x="5925341" y="4230020"/>
              <a:ext cx="2609382" cy="15312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繳交</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申請表</a:t>
              </a:r>
              <a:r>
                <a:rPr kumimoji="0" lang="en-US" altLang="zh-TW"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集</a:t>
              </a:r>
              <a:r>
                <a:rPr kumimoji="0"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點卡</a:t>
              </a:r>
            </a:p>
          </p:txBody>
        </p:sp>
      </p:grpSp>
      <p:sp>
        <p:nvSpPr>
          <p:cNvPr id="48" name="文字方塊 47"/>
          <p:cNvSpPr txBox="1"/>
          <p:nvPr/>
        </p:nvSpPr>
        <p:spPr>
          <a:xfrm>
            <a:off x="708226" y="838739"/>
            <a:ext cx="2391334" cy="1282501"/>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a:spcBef>
                <a:spcPct val="0"/>
              </a:spcBef>
              <a:buNone/>
              <a:defRPr sz="4000" b="1">
                <a:solidFill>
                  <a:srgbClr val="002060"/>
                </a:solidFill>
                <a:latin typeface="微軟正黑體" panose="020B0604030504040204" pitchFamily="34" charset="-120"/>
                <a:ea typeface="微軟正黑體" panose="020B0604030504040204" pitchFamily="34" charset="-120"/>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rPr>
              <a:t>職涯</a:t>
            </a:r>
            <a:r>
              <a:rPr kumimoji="0" lang="zh-TW" altLang="en-US" sz="3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活動</a:t>
            </a:r>
            <a:endParaRPr kumimoji="0" lang="en-US" altLang="zh-TW" sz="3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助學金</a:t>
            </a:r>
            <a:endParaRPr kumimoji="0" lang="en-US" altLang="en-US" sz="36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endParaRPr>
          </a:p>
        </p:txBody>
      </p:sp>
      <p:pic>
        <p:nvPicPr>
          <p:cNvPr id="51" name="圖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729" y="6241085"/>
            <a:ext cx="200236" cy="200236"/>
          </a:xfrm>
          <a:prstGeom prst="rect">
            <a:avLst/>
          </a:prstGeom>
        </p:spPr>
      </p:pic>
      <p:pic>
        <p:nvPicPr>
          <p:cNvPr id="52" name="圖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60" y="6568195"/>
            <a:ext cx="200236" cy="200236"/>
          </a:xfrm>
          <a:prstGeom prst="rect">
            <a:avLst/>
          </a:prstGeom>
        </p:spPr>
      </p:pic>
      <p:pic>
        <p:nvPicPr>
          <p:cNvPr id="47" name="圖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966" y="183800"/>
            <a:ext cx="2764329" cy="2007143"/>
          </a:xfrm>
          <a:prstGeom prst="rect">
            <a:avLst/>
          </a:prstGeom>
        </p:spPr>
      </p:pic>
      <p:pic>
        <p:nvPicPr>
          <p:cNvPr id="49" name="圖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9119" y="2930774"/>
            <a:ext cx="2731427" cy="3747213"/>
          </a:xfrm>
          <a:prstGeom prst="rect">
            <a:avLst/>
          </a:prstGeom>
        </p:spPr>
      </p:pic>
      <p:sp>
        <p:nvSpPr>
          <p:cNvPr id="6" name="矩形圖說文字 5"/>
          <p:cNvSpPr/>
          <p:nvPr/>
        </p:nvSpPr>
        <p:spPr>
          <a:xfrm>
            <a:off x="8830920" y="3161366"/>
            <a:ext cx="798436" cy="3447013"/>
          </a:xfrm>
          <a:custGeom>
            <a:avLst/>
            <a:gdLst>
              <a:gd name="connsiteX0" fmla="*/ 0 w 558351"/>
              <a:gd name="connsiteY0" fmla="*/ 0 h 3447013"/>
              <a:gd name="connsiteX1" fmla="*/ 93059 w 558351"/>
              <a:gd name="connsiteY1" fmla="*/ 0 h 3447013"/>
              <a:gd name="connsiteX2" fmla="*/ 93059 w 558351"/>
              <a:gd name="connsiteY2" fmla="*/ 0 h 3447013"/>
              <a:gd name="connsiteX3" fmla="*/ 232646 w 558351"/>
              <a:gd name="connsiteY3" fmla="*/ 0 h 3447013"/>
              <a:gd name="connsiteX4" fmla="*/ 558351 w 558351"/>
              <a:gd name="connsiteY4" fmla="*/ 0 h 3447013"/>
              <a:gd name="connsiteX5" fmla="*/ 558351 w 558351"/>
              <a:gd name="connsiteY5" fmla="*/ 574502 h 3447013"/>
              <a:gd name="connsiteX6" fmla="*/ 558351 w 558351"/>
              <a:gd name="connsiteY6" fmla="*/ 574502 h 3447013"/>
              <a:gd name="connsiteX7" fmla="*/ 558351 w 558351"/>
              <a:gd name="connsiteY7" fmla="*/ 1436255 h 3447013"/>
              <a:gd name="connsiteX8" fmla="*/ 558351 w 558351"/>
              <a:gd name="connsiteY8" fmla="*/ 3447013 h 3447013"/>
              <a:gd name="connsiteX9" fmla="*/ 232646 w 558351"/>
              <a:gd name="connsiteY9" fmla="*/ 3447013 h 3447013"/>
              <a:gd name="connsiteX10" fmla="*/ 93059 w 558351"/>
              <a:gd name="connsiteY10" fmla="*/ 3447013 h 3447013"/>
              <a:gd name="connsiteX11" fmla="*/ 93059 w 558351"/>
              <a:gd name="connsiteY11" fmla="*/ 3447013 h 3447013"/>
              <a:gd name="connsiteX12" fmla="*/ 0 w 558351"/>
              <a:gd name="connsiteY12" fmla="*/ 3447013 h 3447013"/>
              <a:gd name="connsiteX13" fmla="*/ 0 w 558351"/>
              <a:gd name="connsiteY13" fmla="*/ 1436255 h 3447013"/>
              <a:gd name="connsiteX14" fmla="*/ -240085 w 558351"/>
              <a:gd name="connsiteY14" fmla="*/ 710257 h 3447013"/>
              <a:gd name="connsiteX15" fmla="*/ 0 w 558351"/>
              <a:gd name="connsiteY15" fmla="*/ 574502 h 3447013"/>
              <a:gd name="connsiteX16" fmla="*/ 0 w 558351"/>
              <a:gd name="connsiteY16" fmla="*/ 0 h 3447013"/>
              <a:gd name="connsiteX0" fmla="*/ 240085 w 798436"/>
              <a:gd name="connsiteY0" fmla="*/ 0 h 3447013"/>
              <a:gd name="connsiteX1" fmla="*/ 333144 w 798436"/>
              <a:gd name="connsiteY1" fmla="*/ 0 h 3447013"/>
              <a:gd name="connsiteX2" fmla="*/ 333144 w 798436"/>
              <a:gd name="connsiteY2" fmla="*/ 0 h 3447013"/>
              <a:gd name="connsiteX3" fmla="*/ 472731 w 798436"/>
              <a:gd name="connsiteY3" fmla="*/ 0 h 3447013"/>
              <a:gd name="connsiteX4" fmla="*/ 798436 w 798436"/>
              <a:gd name="connsiteY4" fmla="*/ 0 h 3447013"/>
              <a:gd name="connsiteX5" fmla="*/ 798436 w 798436"/>
              <a:gd name="connsiteY5" fmla="*/ 574502 h 3447013"/>
              <a:gd name="connsiteX6" fmla="*/ 798436 w 798436"/>
              <a:gd name="connsiteY6" fmla="*/ 574502 h 3447013"/>
              <a:gd name="connsiteX7" fmla="*/ 798436 w 798436"/>
              <a:gd name="connsiteY7" fmla="*/ 1436255 h 3447013"/>
              <a:gd name="connsiteX8" fmla="*/ 798436 w 798436"/>
              <a:gd name="connsiteY8" fmla="*/ 3447013 h 3447013"/>
              <a:gd name="connsiteX9" fmla="*/ 472731 w 798436"/>
              <a:gd name="connsiteY9" fmla="*/ 3447013 h 3447013"/>
              <a:gd name="connsiteX10" fmla="*/ 333144 w 798436"/>
              <a:gd name="connsiteY10" fmla="*/ 3447013 h 3447013"/>
              <a:gd name="connsiteX11" fmla="*/ 333144 w 798436"/>
              <a:gd name="connsiteY11" fmla="*/ 3447013 h 3447013"/>
              <a:gd name="connsiteX12" fmla="*/ 240085 w 798436"/>
              <a:gd name="connsiteY12" fmla="*/ 3447013 h 3447013"/>
              <a:gd name="connsiteX13" fmla="*/ 230560 w 798436"/>
              <a:gd name="connsiteY13" fmla="*/ 998105 h 3447013"/>
              <a:gd name="connsiteX14" fmla="*/ 0 w 798436"/>
              <a:gd name="connsiteY14" fmla="*/ 710257 h 3447013"/>
              <a:gd name="connsiteX15" fmla="*/ 240085 w 798436"/>
              <a:gd name="connsiteY15" fmla="*/ 574502 h 3447013"/>
              <a:gd name="connsiteX16" fmla="*/ 240085 w 798436"/>
              <a:gd name="connsiteY16" fmla="*/ 0 h 3447013"/>
              <a:gd name="connsiteX0" fmla="*/ 240085 w 798436"/>
              <a:gd name="connsiteY0" fmla="*/ 0 h 3447013"/>
              <a:gd name="connsiteX1" fmla="*/ 333144 w 798436"/>
              <a:gd name="connsiteY1" fmla="*/ 0 h 3447013"/>
              <a:gd name="connsiteX2" fmla="*/ 333144 w 798436"/>
              <a:gd name="connsiteY2" fmla="*/ 0 h 3447013"/>
              <a:gd name="connsiteX3" fmla="*/ 472731 w 798436"/>
              <a:gd name="connsiteY3" fmla="*/ 0 h 3447013"/>
              <a:gd name="connsiteX4" fmla="*/ 798436 w 798436"/>
              <a:gd name="connsiteY4" fmla="*/ 0 h 3447013"/>
              <a:gd name="connsiteX5" fmla="*/ 798436 w 798436"/>
              <a:gd name="connsiteY5" fmla="*/ 574502 h 3447013"/>
              <a:gd name="connsiteX6" fmla="*/ 798436 w 798436"/>
              <a:gd name="connsiteY6" fmla="*/ 574502 h 3447013"/>
              <a:gd name="connsiteX7" fmla="*/ 798436 w 798436"/>
              <a:gd name="connsiteY7" fmla="*/ 1436255 h 3447013"/>
              <a:gd name="connsiteX8" fmla="*/ 798436 w 798436"/>
              <a:gd name="connsiteY8" fmla="*/ 3447013 h 3447013"/>
              <a:gd name="connsiteX9" fmla="*/ 472731 w 798436"/>
              <a:gd name="connsiteY9" fmla="*/ 3447013 h 3447013"/>
              <a:gd name="connsiteX10" fmla="*/ 333144 w 798436"/>
              <a:gd name="connsiteY10" fmla="*/ 3447013 h 3447013"/>
              <a:gd name="connsiteX11" fmla="*/ 333144 w 798436"/>
              <a:gd name="connsiteY11" fmla="*/ 3447013 h 3447013"/>
              <a:gd name="connsiteX12" fmla="*/ 240085 w 798436"/>
              <a:gd name="connsiteY12" fmla="*/ 3447013 h 3447013"/>
              <a:gd name="connsiteX13" fmla="*/ 230560 w 798436"/>
              <a:gd name="connsiteY13" fmla="*/ 883805 h 3447013"/>
              <a:gd name="connsiteX14" fmla="*/ 0 w 798436"/>
              <a:gd name="connsiteY14" fmla="*/ 710257 h 3447013"/>
              <a:gd name="connsiteX15" fmla="*/ 240085 w 798436"/>
              <a:gd name="connsiteY15" fmla="*/ 574502 h 3447013"/>
              <a:gd name="connsiteX16" fmla="*/ 240085 w 798436"/>
              <a:gd name="connsiteY16" fmla="*/ 0 h 344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8436" h="3447013">
                <a:moveTo>
                  <a:pt x="240085" y="0"/>
                </a:moveTo>
                <a:lnTo>
                  <a:pt x="333144" y="0"/>
                </a:lnTo>
                <a:lnTo>
                  <a:pt x="333144" y="0"/>
                </a:lnTo>
                <a:lnTo>
                  <a:pt x="472731" y="0"/>
                </a:lnTo>
                <a:lnTo>
                  <a:pt x="798436" y="0"/>
                </a:lnTo>
                <a:lnTo>
                  <a:pt x="798436" y="574502"/>
                </a:lnTo>
                <a:lnTo>
                  <a:pt x="798436" y="574502"/>
                </a:lnTo>
                <a:lnTo>
                  <a:pt x="798436" y="1436255"/>
                </a:lnTo>
                <a:lnTo>
                  <a:pt x="798436" y="3447013"/>
                </a:lnTo>
                <a:lnTo>
                  <a:pt x="472731" y="3447013"/>
                </a:lnTo>
                <a:lnTo>
                  <a:pt x="333144" y="3447013"/>
                </a:lnTo>
                <a:lnTo>
                  <a:pt x="333144" y="3447013"/>
                </a:lnTo>
                <a:lnTo>
                  <a:pt x="240085" y="3447013"/>
                </a:lnTo>
                <a:lnTo>
                  <a:pt x="230560" y="883805"/>
                </a:lnTo>
                <a:lnTo>
                  <a:pt x="0" y="710257"/>
                </a:lnTo>
                <a:lnTo>
                  <a:pt x="240085" y="574502"/>
                </a:lnTo>
                <a:lnTo>
                  <a:pt x="240085" y="0"/>
                </a:lnTo>
                <a:close/>
              </a:path>
            </a:pathLst>
          </a:custGeom>
          <a:solidFill>
            <a:srgbClr val="3A4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54" name="圖片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4101" y="173342"/>
            <a:ext cx="2764329" cy="2007143"/>
          </a:xfrm>
          <a:prstGeom prst="rect">
            <a:avLst/>
          </a:prstGeom>
        </p:spPr>
      </p:pic>
      <p:sp>
        <p:nvSpPr>
          <p:cNvPr id="36" name="矩形 35"/>
          <p:cNvSpPr/>
          <p:nvPr/>
        </p:nvSpPr>
        <p:spPr>
          <a:xfrm>
            <a:off x="118563" y="5379263"/>
            <a:ext cx="5729550" cy="1528624"/>
          </a:xfrm>
          <a:prstGeom prst="rect">
            <a:avLst/>
          </a:prstGeom>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0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0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cs typeface="+mn-cs"/>
              </a:rPr>
              <a:t>補助</a:t>
            </a:r>
            <a:r>
              <a:rPr kumimoji="0" lang="zh-TW" altLang="en-US" sz="20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措施：</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      </a:t>
            </a:r>
            <a:r>
              <a:rPr kumimoji="0" lang="zh-TW" altLang="en-US" sz="1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補助金額以學生參與活動之實質成效進行核定</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1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必須完成</a:t>
            </a:r>
            <a:r>
              <a:rPr kumimoji="0" lang="en-US" altLang="zh-TW"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1</a:t>
            </a:r>
            <a:r>
              <a:rPr kumimoji="0" lang="zh-TW" altLang="en-US"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場職涯業師諮詢</a:t>
            </a:r>
            <a:r>
              <a:rPr kumimoji="0" lang="en-US" altLang="zh-TW"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職涯活動</a:t>
            </a:r>
            <a:endParaRPr kumimoji="0" lang="en-US" altLang="zh-TW"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1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每小時核發</a:t>
            </a:r>
            <a:r>
              <a:rPr kumimoji="0" lang="en-US" altLang="zh-TW"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500</a:t>
            </a:r>
            <a:r>
              <a:rPr kumimoji="0" lang="zh-TW" altLang="en-US"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元</a:t>
            </a:r>
            <a:r>
              <a:rPr kumimoji="0" lang="zh-TW" altLang="en-US" sz="20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最高核發上限</a:t>
            </a:r>
            <a:r>
              <a:rPr kumimoji="0" lang="en-US" altLang="zh-TW"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5,000</a:t>
            </a:r>
            <a:r>
              <a:rPr kumimoji="0" lang="zh-TW" altLang="en-US"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元</a:t>
            </a:r>
            <a:r>
              <a:rPr kumimoji="0" lang="zh-TW" altLang="en-US" sz="1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rPr>
              <a:t>為原則</a:t>
            </a:r>
            <a:endParaRPr kumimoji="0" lang="en-US" altLang="zh-TW" sz="1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cs typeface="+mn-cs"/>
            </a:endParaRPr>
          </a:p>
        </p:txBody>
      </p:sp>
      <p:sp>
        <p:nvSpPr>
          <p:cNvPr id="56" name="矩形 55"/>
          <p:cNvSpPr/>
          <p:nvPr/>
        </p:nvSpPr>
        <p:spPr>
          <a:xfrm>
            <a:off x="10183492" y="3263244"/>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表單下載</a:t>
            </a:r>
            <a:endPar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7" name="矩形 56"/>
          <p:cNvSpPr/>
          <p:nvPr/>
        </p:nvSpPr>
        <p:spPr>
          <a:xfrm>
            <a:off x="9608784" y="4993818"/>
            <a:ext cx="26709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hlinkClick r:id="rId6"/>
              </a:rPr>
              <a:t>https://reurl.cc/qLpWE</a:t>
            </a:r>
            <a:endParaRPr kumimoji="0" lang="zh-TW" altLang="en-US" sz="20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36"/>
          <p:cNvSpPr/>
          <p:nvPr/>
        </p:nvSpPr>
        <p:spPr>
          <a:xfrm flipH="1">
            <a:off x="9230138" y="3403245"/>
            <a:ext cx="261974"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職涯發展中心活動系統</a:t>
            </a:r>
          </a:p>
        </p:txBody>
      </p:sp>
      <p:pic>
        <p:nvPicPr>
          <p:cNvPr id="38" name="圖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909" y="1955475"/>
            <a:ext cx="2532782" cy="2532782"/>
          </a:xfrm>
          <a:prstGeom prst="rect">
            <a:avLst/>
          </a:prstGeom>
        </p:spPr>
      </p:pic>
      <p:pic>
        <p:nvPicPr>
          <p:cNvPr id="46" name="圖片 4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9600" y="2502292"/>
            <a:ext cx="2372585" cy="2372585"/>
          </a:xfrm>
          <a:prstGeom prst="rect">
            <a:avLst/>
          </a:prstGeom>
        </p:spPr>
      </p:pic>
      <p:grpSp>
        <p:nvGrpSpPr>
          <p:cNvPr id="4" name="群組 3"/>
          <p:cNvGrpSpPr/>
          <p:nvPr/>
        </p:nvGrpSpPr>
        <p:grpSpPr>
          <a:xfrm>
            <a:off x="6609769" y="2006246"/>
            <a:ext cx="2595602" cy="732044"/>
            <a:chOff x="6709954" y="1810734"/>
            <a:chExt cx="2595602" cy="732044"/>
          </a:xfrm>
        </p:grpSpPr>
        <p:sp>
          <p:nvSpPr>
            <p:cNvPr id="40" name="矩形圖說文字 7"/>
            <p:cNvSpPr/>
            <p:nvPr/>
          </p:nvSpPr>
          <p:spPr>
            <a:xfrm>
              <a:off x="6709954" y="1810734"/>
              <a:ext cx="2397209" cy="732044"/>
            </a:xfrm>
            <a:custGeom>
              <a:avLst/>
              <a:gdLst>
                <a:gd name="connsiteX0" fmla="*/ 0 w 4962698"/>
                <a:gd name="connsiteY0" fmla="*/ 0 h 545302"/>
                <a:gd name="connsiteX1" fmla="*/ 827116 w 4962698"/>
                <a:gd name="connsiteY1" fmla="*/ 0 h 545302"/>
                <a:gd name="connsiteX2" fmla="*/ 641131 w 4962698"/>
                <a:gd name="connsiteY2" fmla="*/ -392378 h 545302"/>
                <a:gd name="connsiteX3" fmla="*/ 2067791 w 4962698"/>
                <a:gd name="connsiteY3" fmla="*/ 0 h 545302"/>
                <a:gd name="connsiteX4" fmla="*/ 4962698 w 4962698"/>
                <a:gd name="connsiteY4" fmla="*/ 0 h 545302"/>
                <a:gd name="connsiteX5" fmla="*/ 4962698 w 4962698"/>
                <a:gd name="connsiteY5" fmla="*/ 90884 h 545302"/>
                <a:gd name="connsiteX6" fmla="*/ 4962698 w 4962698"/>
                <a:gd name="connsiteY6" fmla="*/ 90884 h 545302"/>
                <a:gd name="connsiteX7" fmla="*/ 4962698 w 4962698"/>
                <a:gd name="connsiteY7" fmla="*/ 227209 h 545302"/>
                <a:gd name="connsiteX8" fmla="*/ 4962698 w 4962698"/>
                <a:gd name="connsiteY8" fmla="*/ 545302 h 545302"/>
                <a:gd name="connsiteX9" fmla="*/ 2067791 w 4962698"/>
                <a:gd name="connsiteY9" fmla="*/ 545302 h 545302"/>
                <a:gd name="connsiteX10" fmla="*/ 827116 w 4962698"/>
                <a:gd name="connsiteY10" fmla="*/ 545302 h 545302"/>
                <a:gd name="connsiteX11" fmla="*/ 827116 w 4962698"/>
                <a:gd name="connsiteY11" fmla="*/ 545302 h 545302"/>
                <a:gd name="connsiteX12" fmla="*/ 0 w 4962698"/>
                <a:gd name="connsiteY12" fmla="*/ 545302 h 545302"/>
                <a:gd name="connsiteX13" fmla="*/ 0 w 4962698"/>
                <a:gd name="connsiteY13" fmla="*/ 227209 h 545302"/>
                <a:gd name="connsiteX14" fmla="*/ 0 w 4962698"/>
                <a:gd name="connsiteY14" fmla="*/ 90884 h 545302"/>
                <a:gd name="connsiteX15" fmla="*/ 0 w 4962698"/>
                <a:gd name="connsiteY15" fmla="*/ 90884 h 545302"/>
                <a:gd name="connsiteX16" fmla="*/ 0 w 4962698"/>
                <a:gd name="connsiteY16" fmla="*/ 0 h 545302"/>
                <a:gd name="connsiteX0" fmla="*/ 0 w 4962698"/>
                <a:gd name="connsiteY0" fmla="*/ 392378 h 937680"/>
                <a:gd name="connsiteX1" fmla="*/ 1284316 w 4962698"/>
                <a:gd name="connsiteY1" fmla="*/ 400691 h 937680"/>
                <a:gd name="connsiteX2" fmla="*/ 641131 w 4962698"/>
                <a:gd name="connsiteY2" fmla="*/ 0 h 937680"/>
                <a:gd name="connsiteX3" fmla="*/ 2067791 w 4962698"/>
                <a:gd name="connsiteY3" fmla="*/ 392378 h 937680"/>
                <a:gd name="connsiteX4" fmla="*/ 4962698 w 4962698"/>
                <a:gd name="connsiteY4" fmla="*/ 392378 h 937680"/>
                <a:gd name="connsiteX5" fmla="*/ 4962698 w 4962698"/>
                <a:gd name="connsiteY5" fmla="*/ 483262 h 937680"/>
                <a:gd name="connsiteX6" fmla="*/ 4962698 w 4962698"/>
                <a:gd name="connsiteY6" fmla="*/ 483262 h 937680"/>
                <a:gd name="connsiteX7" fmla="*/ 4962698 w 4962698"/>
                <a:gd name="connsiteY7" fmla="*/ 619587 h 937680"/>
                <a:gd name="connsiteX8" fmla="*/ 4962698 w 4962698"/>
                <a:gd name="connsiteY8" fmla="*/ 937680 h 937680"/>
                <a:gd name="connsiteX9" fmla="*/ 2067791 w 4962698"/>
                <a:gd name="connsiteY9" fmla="*/ 937680 h 937680"/>
                <a:gd name="connsiteX10" fmla="*/ 827116 w 4962698"/>
                <a:gd name="connsiteY10" fmla="*/ 937680 h 937680"/>
                <a:gd name="connsiteX11" fmla="*/ 827116 w 4962698"/>
                <a:gd name="connsiteY11" fmla="*/ 937680 h 937680"/>
                <a:gd name="connsiteX12" fmla="*/ 0 w 4962698"/>
                <a:gd name="connsiteY12" fmla="*/ 937680 h 937680"/>
                <a:gd name="connsiteX13" fmla="*/ 0 w 4962698"/>
                <a:gd name="connsiteY13" fmla="*/ 619587 h 937680"/>
                <a:gd name="connsiteX14" fmla="*/ 0 w 4962698"/>
                <a:gd name="connsiteY14" fmla="*/ 483262 h 937680"/>
                <a:gd name="connsiteX15" fmla="*/ 0 w 4962698"/>
                <a:gd name="connsiteY15" fmla="*/ 483262 h 937680"/>
                <a:gd name="connsiteX16" fmla="*/ 0 w 4962698"/>
                <a:gd name="connsiteY16" fmla="*/ 392378 h 937680"/>
                <a:gd name="connsiteX0" fmla="*/ 0 w 4962698"/>
                <a:gd name="connsiteY0" fmla="*/ 409003 h 954305"/>
                <a:gd name="connsiteX1" fmla="*/ 1284316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1951412 w 4962698"/>
                <a:gd name="connsiteY3" fmla="*/ 400690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2416075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375752 h 921054"/>
                <a:gd name="connsiteX1" fmla="*/ 2416075 w 4962698"/>
                <a:gd name="connsiteY1" fmla="*/ 384065 h 921054"/>
                <a:gd name="connsiteX2" fmla="*/ 2355700 w 4962698"/>
                <a:gd name="connsiteY2" fmla="*/ 0 h 921054"/>
                <a:gd name="connsiteX3" fmla="*/ 2985916 w 4962698"/>
                <a:gd name="connsiteY3" fmla="*/ 375752 h 921054"/>
                <a:gd name="connsiteX4" fmla="*/ 4962698 w 4962698"/>
                <a:gd name="connsiteY4" fmla="*/ 375752 h 921054"/>
                <a:gd name="connsiteX5" fmla="*/ 4962698 w 4962698"/>
                <a:gd name="connsiteY5" fmla="*/ 466636 h 921054"/>
                <a:gd name="connsiteX6" fmla="*/ 4962698 w 4962698"/>
                <a:gd name="connsiteY6" fmla="*/ 466636 h 921054"/>
                <a:gd name="connsiteX7" fmla="*/ 4962698 w 4962698"/>
                <a:gd name="connsiteY7" fmla="*/ 602961 h 921054"/>
                <a:gd name="connsiteX8" fmla="*/ 4962698 w 4962698"/>
                <a:gd name="connsiteY8" fmla="*/ 921054 h 921054"/>
                <a:gd name="connsiteX9" fmla="*/ 2067791 w 4962698"/>
                <a:gd name="connsiteY9" fmla="*/ 921054 h 921054"/>
                <a:gd name="connsiteX10" fmla="*/ 827116 w 4962698"/>
                <a:gd name="connsiteY10" fmla="*/ 921054 h 921054"/>
                <a:gd name="connsiteX11" fmla="*/ 827116 w 4962698"/>
                <a:gd name="connsiteY11" fmla="*/ 921054 h 921054"/>
                <a:gd name="connsiteX12" fmla="*/ 0 w 4962698"/>
                <a:gd name="connsiteY12" fmla="*/ 921054 h 921054"/>
                <a:gd name="connsiteX13" fmla="*/ 0 w 4962698"/>
                <a:gd name="connsiteY13" fmla="*/ 602961 h 921054"/>
                <a:gd name="connsiteX14" fmla="*/ 0 w 4962698"/>
                <a:gd name="connsiteY14" fmla="*/ 466636 h 921054"/>
                <a:gd name="connsiteX15" fmla="*/ 0 w 4962698"/>
                <a:gd name="connsiteY15" fmla="*/ 466636 h 921054"/>
                <a:gd name="connsiteX16" fmla="*/ 0 w 4962698"/>
                <a:gd name="connsiteY16" fmla="*/ 375752 h 921054"/>
                <a:gd name="connsiteX0" fmla="*/ 0 w 4962698"/>
                <a:gd name="connsiteY0" fmla="*/ 178990 h 724292"/>
                <a:gd name="connsiteX1" fmla="*/ 2416075 w 4962698"/>
                <a:gd name="connsiteY1" fmla="*/ 187303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435163 w 4962698"/>
                <a:gd name="connsiteY1" fmla="*/ 211899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29414 h 674716"/>
                <a:gd name="connsiteX1" fmla="*/ 1435163 w 4962698"/>
                <a:gd name="connsiteY1" fmla="*/ 162323 h 674716"/>
                <a:gd name="connsiteX2" fmla="*/ 1937960 w 4962698"/>
                <a:gd name="connsiteY2" fmla="*/ 0 h 674716"/>
                <a:gd name="connsiteX3" fmla="*/ 2435228 w 4962698"/>
                <a:gd name="connsiteY3" fmla="*/ 121217 h 674716"/>
                <a:gd name="connsiteX4" fmla="*/ 4962698 w 4962698"/>
                <a:gd name="connsiteY4" fmla="*/ 129414 h 674716"/>
                <a:gd name="connsiteX5" fmla="*/ 4962698 w 4962698"/>
                <a:gd name="connsiteY5" fmla="*/ 220298 h 674716"/>
                <a:gd name="connsiteX6" fmla="*/ 4962698 w 4962698"/>
                <a:gd name="connsiteY6" fmla="*/ 220298 h 674716"/>
                <a:gd name="connsiteX7" fmla="*/ 4962698 w 4962698"/>
                <a:gd name="connsiteY7" fmla="*/ 356623 h 674716"/>
                <a:gd name="connsiteX8" fmla="*/ 4962698 w 4962698"/>
                <a:gd name="connsiteY8" fmla="*/ 674716 h 674716"/>
                <a:gd name="connsiteX9" fmla="*/ 2067791 w 4962698"/>
                <a:gd name="connsiteY9" fmla="*/ 674716 h 674716"/>
                <a:gd name="connsiteX10" fmla="*/ 827116 w 4962698"/>
                <a:gd name="connsiteY10" fmla="*/ 674716 h 674716"/>
                <a:gd name="connsiteX11" fmla="*/ 827116 w 4962698"/>
                <a:gd name="connsiteY11" fmla="*/ 674716 h 674716"/>
                <a:gd name="connsiteX12" fmla="*/ 0 w 4962698"/>
                <a:gd name="connsiteY12" fmla="*/ 674716 h 674716"/>
                <a:gd name="connsiteX13" fmla="*/ 0 w 4962698"/>
                <a:gd name="connsiteY13" fmla="*/ 356623 h 674716"/>
                <a:gd name="connsiteX14" fmla="*/ 0 w 4962698"/>
                <a:gd name="connsiteY14" fmla="*/ 220298 h 674716"/>
                <a:gd name="connsiteX15" fmla="*/ 0 w 4962698"/>
                <a:gd name="connsiteY15" fmla="*/ 220298 h 674716"/>
                <a:gd name="connsiteX16" fmla="*/ 0 w 4962698"/>
                <a:gd name="connsiteY16" fmla="*/ 129414 h 674716"/>
                <a:gd name="connsiteX0" fmla="*/ 0 w 4962698"/>
                <a:gd name="connsiteY0" fmla="*/ 129414 h 674716"/>
                <a:gd name="connsiteX1" fmla="*/ 1824894 w 4962698"/>
                <a:gd name="connsiteY1" fmla="*/ 154061 h 674716"/>
                <a:gd name="connsiteX2" fmla="*/ 1937960 w 4962698"/>
                <a:gd name="connsiteY2" fmla="*/ 0 h 674716"/>
                <a:gd name="connsiteX3" fmla="*/ 2435228 w 4962698"/>
                <a:gd name="connsiteY3" fmla="*/ 121217 h 674716"/>
                <a:gd name="connsiteX4" fmla="*/ 4962698 w 4962698"/>
                <a:gd name="connsiteY4" fmla="*/ 129414 h 674716"/>
                <a:gd name="connsiteX5" fmla="*/ 4962698 w 4962698"/>
                <a:gd name="connsiteY5" fmla="*/ 220298 h 674716"/>
                <a:gd name="connsiteX6" fmla="*/ 4962698 w 4962698"/>
                <a:gd name="connsiteY6" fmla="*/ 220298 h 674716"/>
                <a:gd name="connsiteX7" fmla="*/ 4962698 w 4962698"/>
                <a:gd name="connsiteY7" fmla="*/ 356623 h 674716"/>
                <a:gd name="connsiteX8" fmla="*/ 4962698 w 4962698"/>
                <a:gd name="connsiteY8" fmla="*/ 674716 h 674716"/>
                <a:gd name="connsiteX9" fmla="*/ 2067791 w 4962698"/>
                <a:gd name="connsiteY9" fmla="*/ 674716 h 674716"/>
                <a:gd name="connsiteX10" fmla="*/ 827116 w 4962698"/>
                <a:gd name="connsiteY10" fmla="*/ 674716 h 674716"/>
                <a:gd name="connsiteX11" fmla="*/ 827116 w 4962698"/>
                <a:gd name="connsiteY11" fmla="*/ 674716 h 674716"/>
                <a:gd name="connsiteX12" fmla="*/ 0 w 4962698"/>
                <a:gd name="connsiteY12" fmla="*/ 674716 h 674716"/>
                <a:gd name="connsiteX13" fmla="*/ 0 w 4962698"/>
                <a:gd name="connsiteY13" fmla="*/ 356623 h 674716"/>
                <a:gd name="connsiteX14" fmla="*/ 0 w 4962698"/>
                <a:gd name="connsiteY14" fmla="*/ 220298 h 674716"/>
                <a:gd name="connsiteX15" fmla="*/ 0 w 4962698"/>
                <a:gd name="connsiteY15" fmla="*/ 220298 h 674716"/>
                <a:gd name="connsiteX16" fmla="*/ 0 w 4962698"/>
                <a:gd name="connsiteY16" fmla="*/ 129414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2698" h="674716">
                  <a:moveTo>
                    <a:pt x="0" y="129414"/>
                  </a:moveTo>
                  <a:lnTo>
                    <a:pt x="1824894" y="154061"/>
                  </a:lnTo>
                  <a:lnTo>
                    <a:pt x="1937960" y="0"/>
                  </a:lnTo>
                  <a:lnTo>
                    <a:pt x="2435228" y="121217"/>
                  </a:lnTo>
                  <a:lnTo>
                    <a:pt x="4962698" y="129414"/>
                  </a:lnTo>
                  <a:lnTo>
                    <a:pt x="4962698" y="220298"/>
                  </a:lnTo>
                  <a:lnTo>
                    <a:pt x="4962698" y="220298"/>
                  </a:lnTo>
                  <a:lnTo>
                    <a:pt x="4962698" y="356623"/>
                  </a:lnTo>
                  <a:lnTo>
                    <a:pt x="4962698" y="674716"/>
                  </a:lnTo>
                  <a:lnTo>
                    <a:pt x="2067791" y="674716"/>
                  </a:lnTo>
                  <a:lnTo>
                    <a:pt x="827116" y="674716"/>
                  </a:lnTo>
                  <a:lnTo>
                    <a:pt x="827116" y="674716"/>
                  </a:lnTo>
                  <a:lnTo>
                    <a:pt x="0" y="674716"/>
                  </a:lnTo>
                  <a:lnTo>
                    <a:pt x="0" y="356623"/>
                  </a:lnTo>
                  <a:lnTo>
                    <a:pt x="0" y="220298"/>
                  </a:lnTo>
                  <a:lnTo>
                    <a:pt x="0" y="220298"/>
                  </a:lnTo>
                  <a:lnTo>
                    <a:pt x="0" y="129414"/>
                  </a:lnTo>
                  <a:close/>
                </a:path>
              </a:pathLst>
            </a:custGeom>
            <a:solidFill>
              <a:srgbClr val="3A405A"/>
            </a:solidFill>
            <a:ln>
              <a:solidFill>
                <a:srgbClr val="F9D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33"/>
            <p:cNvSpPr/>
            <p:nvPr/>
          </p:nvSpPr>
          <p:spPr>
            <a:xfrm>
              <a:off x="6732565" y="2060284"/>
              <a:ext cx="2572991" cy="451406"/>
            </a:xfrm>
            <a:prstGeom prst="rect">
              <a:avLst/>
            </a:prstGeom>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至生輔組</a:t>
              </a:r>
              <a:r>
                <a:rPr kumimoji="0" lang="en-US" altLang="zh-TW" sz="1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or</a:t>
              </a:r>
              <a:r>
                <a:rPr kumimoji="0" lang="zh-TW" altLang="en-US" sz="1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職涯中心領取</a:t>
              </a:r>
              <a:endParaRPr kumimoji="0" lang="en-US" altLang="zh-TW" sz="1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7" name="群組 6"/>
          <p:cNvGrpSpPr/>
          <p:nvPr/>
        </p:nvGrpSpPr>
        <p:grpSpPr>
          <a:xfrm>
            <a:off x="9406411" y="1977071"/>
            <a:ext cx="2397209" cy="732044"/>
            <a:chOff x="9462299" y="1807117"/>
            <a:chExt cx="2397209" cy="732044"/>
          </a:xfrm>
        </p:grpSpPr>
        <p:sp>
          <p:nvSpPr>
            <p:cNvPr id="41" name="矩形圖說文字 7"/>
            <p:cNvSpPr/>
            <p:nvPr/>
          </p:nvSpPr>
          <p:spPr>
            <a:xfrm>
              <a:off x="9462299" y="1807117"/>
              <a:ext cx="2397209" cy="732044"/>
            </a:xfrm>
            <a:custGeom>
              <a:avLst/>
              <a:gdLst>
                <a:gd name="connsiteX0" fmla="*/ 0 w 4962698"/>
                <a:gd name="connsiteY0" fmla="*/ 0 h 545302"/>
                <a:gd name="connsiteX1" fmla="*/ 827116 w 4962698"/>
                <a:gd name="connsiteY1" fmla="*/ 0 h 545302"/>
                <a:gd name="connsiteX2" fmla="*/ 641131 w 4962698"/>
                <a:gd name="connsiteY2" fmla="*/ -392378 h 545302"/>
                <a:gd name="connsiteX3" fmla="*/ 2067791 w 4962698"/>
                <a:gd name="connsiteY3" fmla="*/ 0 h 545302"/>
                <a:gd name="connsiteX4" fmla="*/ 4962698 w 4962698"/>
                <a:gd name="connsiteY4" fmla="*/ 0 h 545302"/>
                <a:gd name="connsiteX5" fmla="*/ 4962698 w 4962698"/>
                <a:gd name="connsiteY5" fmla="*/ 90884 h 545302"/>
                <a:gd name="connsiteX6" fmla="*/ 4962698 w 4962698"/>
                <a:gd name="connsiteY6" fmla="*/ 90884 h 545302"/>
                <a:gd name="connsiteX7" fmla="*/ 4962698 w 4962698"/>
                <a:gd name="connsiteY7" fmla="*/ 227209 h 545302"/>
                <a:gd name="connsiteX8" fmla="*/ 4962698 w 4962698"/>
                <a:gd name="connsiteY8" fmla="*/ 545302 h 545302"/>
                <a:gd name="connsiteX9" fmla="*/ 2067791 w 4962698"/>
                <a:gd name="connsiteY9" fmla="*/ 545302 h 545302"/>
                <a:gd name="connsiteX10" fmla="*/ 827116 w 4962698"/>
                <a:gd name="connsiteY10" fmla="*/ 545302 h 545302"/>
                <a:gd name="connsiteX11" fmla="*/ 827116 w 4962698"/>
                <a:gd name="connsiteY11" fmla="*/ 545302 h 545302"/>
                <a:gd name="connsiteX12" fmla="*/ 0 w 4962698"/>
                <a:gd name="connsiteY12" fmla="*/ 545302 h 545302"/>
                <a:gd name="connsiteX13" fmla="*/ 0 w 4962698"/>
                <a:gd name="connsiteY13" fmla="*/ 227209 h 545302"/>
                <a:gd name="connsiteX14" fmla="*/ 0 w 4962698"/>
                <a:gd name="connsiteY14" fmla="*/ 90884 h 545302"/>
                <a:gd name="connsiteX15" fmla="*/ 0 w 4962698"/>
                <a:gd name="connsiteY15" fmla="*/ 90884 h 545302"/>
                <a:gd name="connsiteX16" fmla="*/ 0 w 4962698"/>
                <a:gd name="connsiteY16" fmla="*/ 0 h 545302"/>
                <a:gd name="connsiteX0" fmla="*/ 0 w 4962698"/>
                <a:gd name="connsiteY0" fmla="*/ 392378 h 937680"/>
                <a:gd name="connsiteX1" fmla="*/ 1284316 w 4962698"/>
                <a:gd name="connsiteY1" fmla="*/ 400691 h 937680"/>
                <a:gd name="connsiteX2" fmla="*/ 641131 w 4962698"/>
                <a:gd name="connsiteY2" fmla="*/ 0 h 937680"/>
                <a:gd name="connsiteX3" fmla="*/ 2067791 w 4962698"/>
                <a:gd name="connsiteY3" fmla="*/ 392378 h 937680"/>
                <a:gd name="connsiteX4" fmla="*/ 4962698 w 4962698"/>
                <a:gd name="connsiteY4" fmla="*/ 392378 h 937680"/>
                <a:gd name="connsiteX5" fmla="*/ 4962698 w 4962698"/>
                <a:gd name="connsiteY5" fmla="*/ 483262 h 937680"/>
                <a:gd name="connsiteX6" fmla="*/ 4962698 w 4962698"/>
                <a:gd name="connsiteY6" fmla="*/ 483262 h 937680"/>
                <a:gd name="connsiteX7" fmla="*/ 4962698 w 4962698"/>
                <a:gd name="connsiteY7" fmla="*/ 619587 h 937680"/>
                <a:gd name="connsiteX8" fmla="*/ 4962698 w 4962698"/>
                <a:gd name="connsiteY8" fmla="*/ 937680 h 937680"/>
                <a:gd name="connsiteX9" fmla="*/ 2067791 w 4962698"/>
                <a:gd name="connsiteY9" fmla="*/ 937680 h 937680"/>
                <a:gd name="connsiteX10" fmla="*/ 827116 w 4962698"/>
                <a:gd name="connsiteY10" fmla="*/ 937680 h 937680"/>
                <a:gd name="connsiteX11" fmla="*/ 827116 w 4962698"/>
                <a:gd name="connsiteY11" fmla="*/ 937680 h 937680"/>
                <a:gd name="connsiteX12" fmla="*/ 0 w 4962698"/>
                <a:gd name="connsiteY12" fmla="*/ 937680 h 937680"/>
                <a:gd name="connsiteX13" fmla="*/ 0 w 4962698"/>
                <a:gd name="connsiteY13" fmla="*/ 619587 h 937680"/>
                <a:gd name="connsiteX14" fmla="*/ 0 w 4962698"/>
                <a:gd name="connsiteY14" fmla="*/ 483262 h 937680"/>
                <a:gd name="connsiteX15" fmla="*/ 0 w 4962698"/>
                <a:gd name="connsiteY15" fmla="*/ 483262 h 937680"/>
                <a:gd name="connsiteX16" fmla="*/ 0 w 4962698"/>
                <a:gd name="connsiteY16" fmla="*/ 392378 h 937680"/>
                <a:gd name="connsiteX0" fmla="*/ 0 w 4962698"/>
                <a:gd name="connsiteY0" fmla="*/ 409003 h 954305"/>
                <a:gd name="connsiteX1" fmla="*/ 1284316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067791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1951412 w 4962698"/>
                <a:gd name="connsiteY3" fmla="*/ 400690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1633451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409003 h 954305"/>
                <a:gd name="connsiteX1" fmla="*/ 2416075 w 4962698"/>
                <a:gd name="connsiteY1" fmla="*/ 417316 h 954305"/>
                <a:gd name="connsiteX2" fmla="*/ 1779975 w 4962698"/>
                <a:gd name="connsiteY2" fmla="*/ 0 h 954305"/>
                <a:gd name="connsiteX3" fmla="*/ 2985916 w 4962698"/>
                <a:gd name="connsiteY3" fmla="*/ 409003 h 954305"/>
                <a:gd name="connsiteX4" fmla="*/ 4962698 w 4962698"/>
                <a:gd name="connsiteY4" fmla="*/ 409003 h 954305"/>
                <a:gd name="connsiteX5" fmla="*/ 4962698 w 4962698"/>
                <a:gd name="connsiteY5" fmla="*/ 499887 h 954305"/>
                <a:gd name="connsiteX6" fmla="*/ 4962698 w 4962698"/>
                <a:gd name="connsiteY6" fmla="*/ 499887 h 954305"/>
                <a:gd name="connsiteX7" fmla="*/ 4962698 w 4962698"/>
                <a:gd name="connsiteY7" fmla="*/ 636212 h 954305"/>
                <a:gd name="connsiteX8" fmla="*/ 4962698 w 4962698"/>
                <a:gd name="connsiteY8" fmla="*/ 954305 h 954305"/>
                <a:gd name="connsiteX9" fmla="*/ 2067791 w 4962698"/>
                <a:gd name="connsiteY9" fmla="*/ 954305 h 954305"/>
                <a:gd name="connsiteX10" fmla="*/ 827116 w 4962698"/>
                <a:gd name="connsiteY10" fmla="*/ 954305 h 954305"/>
                <a:gd name="connsiteX11" fmla="*/ 827116 w 4962698"/>
                <a:gd name="connsiteY11" fmla="*/ 954305 h 954305"/>
                <a:gd name="connsiteX12" fmla="*/ 0 w 4962698"/>
                <a:gd name="connsiteY12" fmla="*/ 954305 h 954305"/>
                <a:gd name="connsiteX13" fmla="*/ 0 w 4962698"/>
                <a:gd name="connsiteY13" fmla="*/ 636212 h 954305"/>
                <a:gd name="connsiteX14" fmla="*/ 0 w 4962698"/>
                <a:gd name="connsiteY14" fmla="*/ 499887 h 954305"/>
                <a:gd name="connsiteX15" fmla="*/ 0 w 4962698"/>
                <a:gd name="connsiteY15" fmla="*/ 499887 h 954305"/>
                <a:gd name="connsiteX16" fmla="*/ 0 w 4962698"/>
                <a:gd name="connsiteY16" fmla="*/ 409003 h 954305"/>
                <a:gd name="connsiteX0" fmla="*/ 0 w 4962698"/>
                <a:gd name="connsiteY0" fmla="*/ 375752 h 921054"/>
                <a:gd name="connsiteX1" fmla="*/ 2416075 w 4962698"/>
                <a:gd name="connsiteY1" fmla="*/ 384065 h 921054"/>
                <a:gd name="connsiteX2" fmla="*/ 2355700 w 4962698"/>
                <a:gd name="connsiteY2" fmla="*/ 0 h 921054"/>
                <a:gd name="connsiteX3" fmla="*/ 2985916 w 4962698"/>
                <a:gd name="connsiteY3" fmla="*/ 375752 h 921054"/>
                <a:gd name="connsiteX4" fmla="*/ 4962698 w 4962698"/>
                <a:gd name="connsiteY4" fmla="*/ 375752 h 921054"/>
                <a:gd name="connsiteX5" fmla="*/ 4962698 w 4962698"/>
                <a:gd name="connsiteY5" fmla="*/ 466636 h 921054"/>
                <a:gd name="connsiteX6" fmla="*/ 4962698 w 4962698"/>
                <a:gd name="connsiteY6" fmla="*/ 466636 h 921054"/>
                <a:gd name="connsiteX7" fmla="*/ 4962698 w 4962698"/>
                <a:gd name="connsiteY7" fmla="*/ 602961 h 921054"/>
                <a:gd name="connsiteX8" fmla="*/ 4962698 w 4962698"/>
                <a:gd name="connsiteY8" fmla="*/ 921054 h 921054"/>
                <a:gd name="connsiteX9" fmla="*/ 2067791 w 4962698"/>
                <a:gd name="connsiteY9" fmla="*/ 921054 h 921054"/>
                <a:gd name="connsiteX10" fmla="*/ 827116 w 4962698"/>
                <a:gd name="connsiteY10" fmla="*/ 921054 h 921054"/>
                <a:gd name="connsiteX11" fmla="*/ 827116 w 4962698"/>
                <a:gd name="connsiteY11" fmla="*/ 921054 h 921054"/>
                <a:gd name="connsiteX12" fmla="*/ 0 w 4962698"/>
                <a:gd name="connsiteY12" fmla="*/ 921054 h 921054"/>
                <a:gd name="connsiteX13" fmla="*/ 0 w 4962698"/>
                <a:gd name="connsiteY13" fmla="*/ 602961 h 921054"/>
                <a:gd name="connsiteX14" fmla="*/ 0 w 4962698"/>
                <a:gd name="connsiteY14" fmla="*/ 466636 h 921054"/>
                <a:gd name="connsiteX15" fmla="*/ 0 w 4962698"/>
                <a:gd name="connsiteY15" fmla="*/ 466636 h 921054"/>
                <a:gd name="connsiteX16" fmla="*/ 0 w 4962698"/>
                <a:gd name="connsiteY16" fmla="*/ 375752 h 921054"/>
                <a:gd name="connsiteX0" fmla="*/ 0 w 4962698"/>
                <a:gd name="connsiteY0" fmla="*/ 178990 h 724292"/>
                <a:gd name="connsiteX1" fmla="*/ 2416075 w 4962698"/>
                <a:gd name="connsiteY1" fmla="*/ 187303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985916 w 4962698"/>
                <a:gd name="connsiteY3" fmla="*/ 178990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572835 w 4962698"/>
                <a:gd name="connsiteY1" fmla="*/ 195502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78990 h 724292"/>
                <a:gd name="connsiteX1" fmla="*/ 1435163 w 4962698"/>
                <a:gd name="connsiteY1" fmla="*/ 211899 h 724292"/>
                <a:gd name="connsiteX2" fmla="*/ 583173 w 4962698"/>
                <a:gd name="connsiteY2" fmla="*/ 0 h 724292"/>
                <a:gd name="connsiteX3" fmla="*/ 2435228 w 4962698"/>
                <a:gd name="connsiteY3" fmla="*/ 170793 h 724292"/>
                <a:gd name="connsiteX4" fmla="*/ 4962698 w 4962698"/>
                <a:gd name="connsiteY4" fmla="*/ 178990 h 724292"/>
                <a:gd name="connsiteX5" fmla="*/ 4962698 w 4962698"/>
                <a:gd name="connsiteY5" fmla="*/ 269874 h 724292"/>
                <a:gd name="connsiteX6" fmla="*/ 4962698 w 4962698"/>
                <a:gd name="connsiteY6" fmla="*/ 269874 h 724292"/>
                <a:gd name="connsiteX7" fmla="*/ 4962698 w 4962698"/>
                <a:gd name="connsiteY7" fmla="*/ 406199 h 724292"/>
                <a:gd name="connsiteX8" fmla="*/ 4962698 w 4962698"/>
                <a:gd name="connsiteY8" fmla="*/ 724292 h 724292"/>
                <a:gd name="connsiteX9" fmla="*/ 2067791 w 4962698"/>
                <a:gd name="connsiteY9" fmla="*/ 724292 h 724292"/>
                <a:gd name="connsiteX10" fmla="*/ 827116 w 4962698"/>
                <a:gd name="connsiteY10" fmla="*/ 724292 h 724292"/>
                <a:gd name="connsiteX11" fmla="*/ 827116 w 4962698"/>
                <a:gd name="connsiteY11" fmla="*/ 724292 h 724292"/>
                <a:gd name="connsiteX12" fmla="*/ 0 w 4962698"/>
                <a:gd name="connsiteY12" fmla="*/ 724292 h 724292"/>
                <a:gd name="connsiteX13" fmla="*/ 0 w 4962698"/>
                <a:gd name="connsiteY13" fmla="*/ 406199 h 724292"/>
                <a:gd name="connsiteX14" fmla="*/ 0 w 4962698"/>
                <a:gd name="connsiteY14" fmla="*/ 269874 h 724292"/>
                <a:gd name="connsiteX15" fmla="*/ 0 w 4962698"/>
                <a:gd name="connsiteY15" fmla="*/ 269874 h 724292"/>
                <a:gd name="connsiteX16" fmla="*/ 0 w 4962698"/>
                <a:gd name="connsiteY16" fmla="*/ 178990 h 724292"/>
                <a:gd name="connsiteX0" fmla="*/ 0 w 4962698"/>
                <a:gd name="connsiteY0" fmla="*/ 129414 h 674716"/>
                <a:gd name="connsiteX1" fmla="*/ 1435163 w 4962698"/>
                <a:gd name="connsiteY1" fmla="*/ 162323 h 674716"/>
                <a:gd name="connsiteX2" fmla="*/ 1937960 w 4962698"/>
                <a:gd name="connsiteY2" fmla="*/ 0 h 674716"/>
                <a:gd name="connsiteX3" fmla="*/ 2435228 w 4962698"/>
                <a:gd name="connsiteY3" fmla="*/ 121217 h 674716"/>
                <a:gd name="connsiteX4" fmla="*/ 4962698 w 4962698"/>
                <a:gd name="connsiteY4" fmla="*/ 129414 h 674716"/>
                <a:gd name="connsiteX5" fmla="*/ 4962698 w 4962698"/>
                <a:gd name="connsiteY5" fmla="*/ 220298 h 674716"/>
                <a:gd name="connsiteX6" fmla="*/ 4962698 w 4962698"/>
                <a:gd name="connsiteY6" fmla="*/ 220298 h 674716"/>
                <a:gd name="connsiteX7" fmla="*/ 4962698 w 4962698"/>
                <a:gd name="connsiteY7" fmla="*/ 356623 h 674716"/>
                <a:gd name="connsiteX8" fmla="*/ 4962698 w 4962698"/>
                <a:gd name="connsiteY8" fmla="*/ 674716 h 674716"/>
                <a:gd name="connsiteX9" fmla="*/ 2067791 w 4962698"/>
                <a:gd name="connsiteY9" fmla="*/ 674716 h 674716"/>
                <a:gd name="connsiteX10" fmla="*/ 827116 w 4962698"/>
                <a:gd name="connsiteY10" fmla="*/ 674716 h 674716"/>
                <a:gd name="connsiteX11" fmla="*/ 827116 w 4962698"/>
                <a:gd name="connsiteY11" fmla="*/ 674716 h 674716"/>
                <a:gd name="connsiteX12" fmla="*/ 0 w 4962698"/>
                <a:gd name="connsiteY12" fmla="*/ 674716 h 674716"/>
                <a:gd name="connsiteX13" fmla="*/ 0 w 4962698"/>
                <a:gd name="connsiteY13" fmla="*/ 356623 h 674716"/>
                <a:gd name="connsiteX14" fmla="*/ 0 w 4962698"/>
                <a:gd name="connsiteY14" fmla="*/ 220298 h 674716"/>
                <a:gd name="connsiteX15" fmla="*/ 0 w 4962698"/>
                <a:gd name="connsiteY15" fmla="*/ 220298 h 674716"/>
                <a:gd name="connsiteX16" fmla="*/ 0 w 4962698"/>
                <a:gd name="connsiteY16" fmla="*/ 129414 h 674716"/>
                <a:gd name="connsiteX0" fmla="*/ 0 w 4962698"/>
                <a:gd name="connsiteY0" fmla="*/ 129414 h 674716"/>
                <a:gd name="connsiteX1" fmla="*/ 1824894 w 4962698"/>
                <a:gd name="connsiteY1" fmla="*/ 154061 h 674716"/>
                <a:gd name="connsiteX2" fmla="*/ 1937960 w 4962698"/>
                <a:gd name="connsiteY2" fmla="*/ 0 h 674716"/>
                <a:gd name="connsiteX3" fmla="*/ 2435228 w 4962698"/>
                <a:gd name="connsiteY3" fmla="*/ 121217 h 674716"/>
                <a:gd name="connsiteX4" fmla="*/ 4962698 w 4962698"/>
                <a:gd name="connsiteY4" fmla="*/ 129414 h 674716"/>
                <a:gd name="connsiteX5" fmla="*/ 4962698 w 4962698"/>
                <a:gd name="connsiteY5" fmla="*/ 220298 h 674716"/>
                <a:gd name="connsiteX6" fmla="*/ 4962698 w 4962698"/>
                <a:gd name="connsiteY6" fmla="*/ 220298 h 674716"/>
                <a:gd name="connsiteX7" fmla="*/ 4962698 w 4962698"/>
                <a:gd name="connsiteY7" fmla="*/ 356623 h 674716"/>
                <a:gd name="connsiteX8" fmla="*/ 4962698 w 4962698"/>
                <a:gd name="connsiteY8" fmla="*/ 674716 h 674716"/>
                <a:gd name="connsiteX9" fmla="*/ 2067791 w 4962698"/>
                <a:gd name="connsiteY9" fmla="*/ 674716 h 674716"/>
                <a:gd name="connsiteX10" fmla="*/ 827116 w 4962698"/>
                <a:gd name="connsiteY10" fmla="*/ 674716 h 674716"/>
                <a:gd name="connsiteX11" fmla="*/ 827116 w 4962698"/>
                <a:gd name="connsiteY11" fmla="*/ 674716 h 674716"/>
                <a:gd name="connsiteX12" fmla="*/ 0 w 4962698"/>
                <a:gd name="connsiteY12" fmla="*/ 674716 h 674716"/>
                <a:gd name="connsiteX13" fmla="*/ 0 w 4962698"/>
                <a:gd name="connsiteY13" fmla="*/ 356623 h 674716"/>
                <a:gd name="connsiteX14" fmla="*/ 0 w 4962698"/>
                <a:gd name="connsiteY14" fmla="*/ 220298 h 674716"/>
                <a:gd name="connsiteX15" fmla="*/ 0 w 4962698"/>
                <a:gd name="connsiteY15" fmla="*/ 220298 h 674716"/>
                <a:gd name="connsiteX16" fmla="*/ 0 w 4962698"/>
                <a:gd name="connsiteY16" fmla="*/ 129414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2698" h="674716">
                  <a:moveTo>
                    <a:pt x="0" y="129414"/>
                  </a:moveTo>
                  <a:lnTo>
                    <a:pt x="1824894" y="154061"/>
                  </a:lnTo>
                  <a:lnTo>
                    <a:pt x="1937960" y="0"/>
                  </a:lnTo>
                  <a:lnTo>
                    <a:pt x="2435228" y="121217"/>
                  </a:lnTo>
                  <a:lnTo>
                    <a:pt x="4962698" y="129414"/>
                  </a:lnTo>
                  <a:lnTo>
                    <a:pt x="4962698" y="220298"/>
                  </a:lnTo>
                  <a:lnTo>
                    <a:pt x="4962698" y="220298"/>
                  </a:lnTo>
                  <a:lnTo>
                    <a:pt x="4962698" y="356623"/>
                  </a:lnTo>
                  <a:lnTo>
                    <a:pt x="4962698" y="674716"/>
                  </a:lnTo>
                  <a:lnTo>
                    <a:pt x="2067791" y="674716"/>
                  </a:lnTo>
                  <a:lnTo>
                    <a:pt x="827116" y="674716"/>
                  </a:lnTo>
                  <a:lnTo>
                    <a:pt x="827116" y="674716"/>
                  </a:lnTo>
                  <a:lnTo>
                    <a:pt x="0" y="674716"/>
                  </a:lnTo>
                  <a:lnTo>
                    <a:pt x="0" y="356623"/>
                  </a:lnTo>
                  <a:lnTo>
                    <a:pt x="0" y="220298"/>
                  </a:lnTo>
                  <a:lnTo>
                    <a:pt x="0" y="220298"/>
                  </a:lnTo>
                  <a:lnTo>
                    <a:pt x="0" y="129414"/>
                  </a:lnTo>
                  <a:close/>
                </a:path>
              </a:pathLst>
            </a:custGeom>
            <a:solidFill>
              <a:srgbClr val="3A405A"/>
            </a:solidFill>
            <a:ln>
              <a:solidFill>
                <a:srgbClr val="F9D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34"/>
            <p:cNvSpPr/>
            <p:nvPr/>
          </p:nvSpPr>
          <p:spPr>
            <a:xfrm>
              <a:off x="9770596" y="2067986"/>
              <a:ext cx="1874760" cy="451406"/>
            </a:xfrm>
            <a:prstGeom prst="rect">
              <a:avLst/>
            </a:prstGeom>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活動前出示集點卡</a:t>
              </a:r>
              <a:endParaRPr kumimoji="0" lang="en-US" altLang="zh-TW" sz="1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pic>
        <p:nvPicPr>
          <p:cNvPr id="39" name="圖片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61" y="-3545"/>
            <a:ext cx="945915" cy="840254"/>
          </a:xfrm>
          <a:prstGeom prst="rect">
            <a:avLst/>
          </a:prstGeom>
        </p:spPr>
      </p:pic>
      <p:pic>
        <p:nvPicPr>
          <p:cNvPr id="42" name="圖片 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5339" y="3720953"/>
            <a:ext cx="1031230" cy="1031230"/>
          </a:xfrm>
          <a:prstGeom prst="rect">
            <a:avLst/>
          </a:prstGeom>
        </p:spPr>
      </p:pic>
    </p:spTree>
    <p:extLst>
      <p:ext uri="{BB962C8B-B14F-4D97-AF65-F5344CB8AC3E}">
        <p14:creationId xmlns:p14="http://schemas.microsoft.com/office/powerpoint/2010/main" val="3498677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圖說文字 12"/>
          <p:cNvSpPr/>
          <p:nvPr/>
        </p:nvSpPr>
        <p:spPr>
          <a:xfrm>
            <a:off x="-730" y="0"/>
            <a:ext cx="12192000" cy="4695125"/>
          </a:xfrm>
          <a:prstGeom prst="wedgeRectCallout">
            <a:avLst>
              <a:gd name="adj1" fmla="val -21376"/>
              <a:gd name="adj2" fmla="val 49987"/>
            </a:avLst>
          </a:prstGeom>
          <a:solidFill>
            <a:srgbClr val="E9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圖說文字 13"/>
          <p:cNvSpPr/>
          <p:nvPr/>
        </p:nvSpPr>
        <p:spPr>
          <a:xfrm>
            <a:off x="0" y="3178173"/>
            <a:ext cx="12192000" cy="3707476"/>
          </a:xfrm>
          <a:prstGeom prst="wedgeRectCallout">
            <a:avLst>
              <a:gd name="adj1" fmla="val -21376"/>
              <a:gd name="adj2" fmla="val 49987"/>
            </a:avLst>
          </a:prstGeom>
          <a:solidFill>
            <a:srgbClr val="99B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等腰三角形 14"/>
          <p:cNvSpPr/>
          <p:nvPr/>
        </p:nvSpPr>
        <p:spPr>
          <a:xfrm rot="10800000">
            <a:off x="2174265" y="3150524"/>
            <a:ext cx="760692" cy="483874"/>
          </a:xfrm>
          <a:prstGeom prst="triangle">
            <a:avLst/>
          </a:prstGeom>
          <a:solidFill>
            <a:srgbClr val="E9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矩形 3"/>
          <p:cNvSpPr/>
          <p:nvPr/>
        </p:nvSpPr>
        <p:spPr>
          <a:xfrm>
            <a:off x="2908717" y="5887942"/>
            <a:ext cx="254274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9DEC9"/>
                </a:solidFill>
                <a:effectLst/>
                <a:uLnTx/>
                <a:uFillTx/>
                <a:latin typeface="Calibri" panose="020F0502020204030204"/>
                <a:ea typeface="新細明體" panose="02020500000000000000" pitchFamily="18" charset="-120"/>
                <a:cs typeface="+mn-cs"/>
              </a:rPr>
              <a:t>https://reurl.cc/lDp4v</a:t>
            </a:r>
            <a:endParaRPr kumimoji="0" lang="zh-TW" altLang="en-US" sz="2000" b="1" i="0" u="none" strike="noStrike" kern="1200" cap="none" spc="0" normalizeH="0" baseline="0" noProof="0" dirty="0">
              <a:ln>
                <a:noFill/>
              </a:ln>
              <a:solidFill>
                <a:srgbClr val="F9DEC9"/>
              </a:solidFill>
              <a:effectLst/>
              <a:uLnTx/>
              <a:uFillTx/>
              <a:latin typeface="Calibri" panose="020F0502020204030204"/>
              <a:ea typeface="新細明體" panose="02020500000000000000" pitchFamily="18" charset="-120"/>
              <a:cs typeface="+mn-cs"/>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553" y="4457308"/>
            <a:ext cx="1415505" cy="1415505"/>
          </a:xfrm>
          <a:prstGeom prst="rect">
            <a:avLst/>
          </a:prstGeom>
        </p:spPr>
      </p:pic>
      <p:sp>
        <p:nvSpPr>
          <p:cNvPr id="6" name="矩形 5"/>
          <p:cNvSpPr/>
          <p:nvPr/>
        </p:nvSpPr>
        <p:spPr>
          <a:xfrm>
            <a:off x="6232834" y="5887942"/>
            <a:ext cx="26709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9DEC9"/>
                </a:solidFill>
                <a:effectLst/>
                <a:uLnTx/>
                <a:uFillTx/>
                <a:latin typeface="Calibri" panose="020F0502020204030204"/>
                <a:ea typeface="新細明體" panose="02020500000000000000" pitchFamily="18" charset="-120"/>
                <a:cs typeface="+mn-cs"/>
              </a:rPr>
              <a:t>https://reurl.cc/qLpWE</a:t>
            </a:r>
            <a:endParaRPr kumimoji="0" lang="zh-TW" altLang="en-US" sz="2000" b="1" i="0" u="none" strike="noStrike" kern="1200" cap="none" spc="0" normalizeH="0" baseline="0" noProof="0" dirty="0">
              <a:ln>
                <a:noFill/>
              </a:ln>
              <a:solidFill>
                <a:srgbClr val="F9DEC9"/>
              </a:solidFill>
              <a:effectLst/>
              <a:uLnTx/>
              <a:uFillTx/>
              <a:latin typeface="Calibri" panose="020F0502020204030204"/>
              <a:ea typeface="新細明體" panose="02020500000000000000" pitchFamily="18" charset="-120"/>
              <a:cs typeface="+mn-cs"/>
            </a:endParaRPr>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299" y="4457308"/>
            <a:ext cx="1415505" cy="1415505"/>
          </a:xfrm>
          <a:prstGeom prst="rect">
            <a:avLst/>
          </a:prstGeom>
        </p:spPr>
      </p:pic>
      <p:sp>
        <p:nvSpPr>
          <p:cNvPr id="8" name="文字方塊 7"/>
          <p:cNvSpPr txBox="1"/>
          <p:nvPr/>
        </p:nvSpPr>
        <p:spPr>
          <a:xfrm>
            <a:off x="3289747" y="3923635"/>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9DEC9"/>
                </a:solidFill>
                <a:effectLst/>
                <a:uLnTx/>
                <a:uFillTx/>
                <a:latin typeface="微軟正黑體" panose="020B0604030504040204" pitchFamily="34" charset="-120"/>
                <a:ea typeface="微軟正黑體" panose="020B0604030504040204" pitchFamily="34" charset="-120"/>
                <a:cs typeface="+mn-cs"/>
              </a:rPr>
              <a:t>實習</a:t>
            </a:r>
            <a:r>
              <a:rPr kumimoji="0" lang="zh-TW" altLang="en-US" sz="2400" b="1" i="0" u="none" strike="noStrike" kern="1200" cap="none" spc="0" normalizeH="0" baseline="0" noProof="0" dirty="0" smtClean="0">
                <a:ln>
                  <a:noFill/>
                </a:ln>
                <a:solidFill>
                  <a:srgbClr val="F9DEC9"/>
                </a:solidFill>
                <a:effectLst/>
                <a:uLnTx/>
                <a:uFillTx/>
                <a:latin typeface="微軟正黑體" panose="020B0604030504040204" pitchFamily="34" charset="-120"/>
                <a:ea typeface="微軟正黑體" panose="020B0604030504040204" pitchFamily="34" charset="-120"/>
                <a:cs typeface="+mn-cs"/>
              </a:rPr>
              <a:t>獎勵金</a:t>
            </a:r>
            <a:endParaRPr kumimoji="0" lang="zh-TW" altLang="en-US" sz="2400" b="1" i="0" u="none" strike="noStrike" kern="1200" cap="none" spc="0" normalizeH="0" baseline="0" noProof="0" dirty="0">
              <a:ln>
                <a:noFill/>
              </a:ln>
              <a:solidFill>
                <a:srgbClr val="F9DEC9"/>
              </a:solidFill>
              <a:effectLst/>
              <a:uLnTx/>
              <a:uFillTx/>
              <a:latin typeface="微軟正黑體" panose="020B0604030504040204" pitchFamily="34" charset="-120"/>
              <a:ea typeface="微軟正黑體" panose="020B0604030504040204" pitchFamily="34" charset="-120"/>
              <a:cs typeface="+mn-cs"/>
            </a:endParaRPr>
          </a:p>
        </p:txBody>
      </p:sp>
      <p:sp>
        <p:nvSpPr>
          <p:cNvPr id="9" name="文字方塊 8"/>
          <p:cNvSpPr txBox="1"/>
          <p:nvPr/>
        </p:nvSpPr>
        <p:spPr>
          <a:xfrm>
            <a:off x="6391623" y="3923635"/>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9DEC9"/>
                </a:solidFill>
                <a:effectLst/>
                <a:uLnTx/>
                <a:uFillTx/>
                <a:latin typeface="微軟正黑體" panose="020B0604030504040204" pitchFamily="34" charset="-120"/>
                <a:ea typeface="微軟正黑體" panose="020B0604030504040204" pitchFamily="34" charset="-120"/>
                <a:cs typeface="+mn-cs"/>
              </a:rPr>
              <a:t>職涯活動助學金</a:t>
            </a:r>
          </a:p>
        </p:txBody>
      </p:sp>
      <p:sp>
        <p:nvSpPr>
          <p:cNvPr id="16" name="文字方塊 15"/>
          <p:cNvSpPr txBox="1"/>
          <p:nvPr/>
        </p:nvSpPr>
        <p:spPr>
          <a:xfrm>
            <a:off x="2246953" y="2085199"/>
            <a:ext cx="771281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即日起至</a:t>
            </a:r>
            <a:r>
              <a:rPr kumimoji="0" lang="en-US" altLang="zh-TW"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109</a:t>
            </a:r>
            <a:r>
              <a:rPr kumimoji="0" lang="zh-TW" altLang="en-US"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年</a:t>
            </a:r>
            <a:r>
              <a:rPr kumimoji="0" lang="en-US" altLang="zh-TW"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7</a:t>
            </a:r>
            <a:r>
              <a:rPr kumimoji="0" lang="zh-TW" altLang="en-US"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月</a:t>
            </a:r>
            <a:r>
              <a:rPr kumimoji="0" lang="en-US" altLang="zh-TW"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3</a:t>
            </a:r>
            <a:r>
              <a:rPr kumimoji="0" lang="zh-TW" altLang="en-US"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日</a:t>
            </a:r>
            <a:endParaRPr kumimoji="0" lang="en-US" altLang="zh-TW"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p:cNvSpPr txBox="1"/>
          <p:nvPr/>
        </p:nvSpPr>
        <p:spPr>
          <a:xfrm>
            <a:off x="2511354" y="-548982"/>
            <a:ext cx="7393077" cy="2389333"/>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a:spcBef>
                <a:spcPct val="0"/>
              </a:spcBef>
              <a:buNone/>
              <a:defRPr sz="4000" b="1">
                <a:solidFill>
                  <a:srgbClr val="002060"/>
                </a:solidFill>
                <a:latin typeface="微軟正黑體" panose="020B0604030504040204" pitchFamily="34" charset="-120"/>
                <a:ea typeface="微軟正黑體" panose="020B0604030504040204" pitchFamily="34" charset="-120"/>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zh-TW" sz="44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安心就學支持計畫</a:t>
            </a:r>
            <a:endParaRPr kumimoji="0" lang="en-US" altLang="zh-TW" sz="4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實習</a:t>
            </a:r>
            <a:r>
              <a:rPr kumimoji="0" lang="zh-TW" altLang="en-US" sz="4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rPr>
              <a:t>暨職涯活動獎</a:t>
            </a:r>
            <a:r>
              <a:rPr kumimoji="0" lang="zh-TW" altLang="en-US" sz="4400" b="1" i="0" u="none" strike="noStrike" kern="1200" cap="none" spc="0" normalizeH="0" baseline="0" noProof="0" dirty="0" smtClean="0">
                <a:ln>
                  <a:noFill/>
                </a:ln>
                <a:solidFill>
                  <a:srgbClr val="685044"/>
                </a:solidFill>
                <a:effectLst/>
                <a:uLnTx/>
                <a:uFillTx/>
                <a:latin typeface="微軟正黑體" panose="020B0604030504040204" pitchFamily="34" charset="-120"/>
                <a:ea typeface="微軟正黑體" panose="020B0604030504040204" pitchFamily="34" charset="-120"/>
              </a:rPr>
              <a:t>助學金</a:t>
            </a:r>
            <a:endParaRPr kumimoji="0" lang="en-US" altLang="zh-TW" sz="4400" b="1" i="0" u="none" strike="noStrike" kern="1200" cap="none" spc="0" normalizeH="0" baseline="0" noProof="0" dirty="0">
              <a:ln>
                <a:noFill/>
              </a:ln>
              <a:solidFill>
                <a:srgbClr val="685044"/>
              </a:solidFill>
              <a:effectLst/>
              <a:uLnTx/>
              <a:uFillTx/>
              <a:latin typeface="微軟正黑體" panose="020B0604030504040204" pitchFamily="34" charset="-120"/>
              <a:ea typeface="微軟正黑體" panose="020B0604030504040204" pitchFamily="34" charset="-120"/>
            </a:endParaRPr>
          </a:p>
        </p:txBody>
      </p:sp>
      <p:pic>
        <p:nvPicPr>
          <p:cNvPr id="19" name="圖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61" y="-3545"/>
            <a:ext cx="945915" cy="840254"/>
          </a:xfrm>
          <a:prstGeom prst="rect">
            <a:avLst/>
          </a:prstGeom>
        </p:spPr>
      </p:pic>
    </p:spTree>
    <p:extLst>
      <p:ext uri="{BB962C8B-B14F-4D97-AF65-F5344CB8AC3E}">
        <p14:creationId xmlns:p14="http://schemas.microsoft.com/office/powerpoint/2010/main" val="3685113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719736" y="1916833"/>
            <a:ext cx="6768752" cy="615553"/>
          </a:xfrm>
          <a:prstGeom prst="rect">
            <a:avLst/>
          </a:prstGeom>
          <a:noFill/>
        </p:spPr>
        <p:txBody>
          <a:bodyPr wrap="square" rtlCol="0">
            <a:spAutoFit/>
          </a:bodyPr>
          <a:lstStyle/>
          <a:p>
            <a:pPr defTabSz="914400"/>
            <a:r>
              <a:rPr lang="zh-TW" altLang="en-US" sz="3400" b="1" spc="200" dirty="0">
                <a:solidFill>
                  <a:prstClr val="black"/>
                </a:solidFill>
                <a:latin typeface="華康中圓體" panose="020F0509000000000000" pitchFamily="49" charset="-120"/>
                <a:ea typeface="華康中圓體" panose="020F0509000000000000" pitchFamily="49" charset="-120"/>
              </a:rPr>
              <a:t>國立中央大學安心就學支持計畫</a:t>
            </a:r>
            <a:endParaRPr lang="zh-TW" altLang="en-US" sz="3400" b="1" spc="200" dirty="0">
              <a:solidFill>
                <a:prstClr val="black"/>
              </a:solidFill>
              <a:latin typeface="Century Gothic" panose="020B0502020202020204"/>
              <a:ea typeface="微軟正黑體" panose="020B0604030504040204" pitchFamily="34" charset="-120"/>
            </a:endParaRPr>
          </a:p>
        </p:txBody>
      </p:sp>
      <p:sp>
        <p:nvSpPr>
          <p:cNvPr id="4" name="文字方塊 3"/>
          <p:cNvSpPr txBox="1"/>
          <p:nvPr/>
        </p:nvSpPr>
        <p:spPr>
          <a:xfrm>
            <a:off x="4223792" y="2676879"/>
            <a:ext cx="4422364" cy="1118255"/>
          </a:xfrm>
          <a:prstGeom prst="rect">
            <a:avLst/>
          </a:prstGeom>
          <a:noFill/>
        </p:spPr>
        <p:txBody>
          <a:bodyPr wrap="none" rtlCol="0">
            <a:spAutoFit/>
          </a:bodyPr>
          <a:lstStyle/>
          <a:p>
            <a:pPr marL="536575" indent="-536575" defTabSz="914400">
              <a:lnSpc>
                <a:spcPts val="4000"/>
              </a:lnSpc>
              <a:buSzPct val="70000"/>
              <a:buFont typeface="Wingdings" panose="05000000000000000000" pitchFamily="2" charset="2"/>
              <a:buChar char="u"/>
            </a:pPr>
            <a:r>
              <a:rPr lang="zh-TW" altLang="en-US" sz="2500" spc="120" dirty="0">
                <a:solidFill>
                  <a:prstClr val="black"/>
                </a:solidFill>
                <a:latin typeface="華康中圓體" panose="020F0509000000000000" pitchFamily="49" charset="-120"/>
                <a:ea typeface="華康中圓體" panose="020F0509000000000000" pitchFamily="49" charset="-120"/>
              </a:rPr>
              <a:t>外語能力測驗報名費補助</a:t>
            </a:r>
            <a:endParaRPr lang="en-US" altLang="zh-TW" sz="2500" spc="120" dirty="0">
              <a:solidFill>
                <a:prstClr val="black"/>
              </a:solidFill>
              <a:latin typeface="華康中圓體" panose="020F0509000000000000" pitchFamily="49" charset="-120"/>
              <a:ea typeface="華康中圓體" panose="020F0509000000000000" pitchFamily="49" charset="-120"/>
            </a:endParaRPr>
          </a:p>
          <a:p>
            <a:pPr marL="536575" indent="-536575" defTabSz="914400">
              <a:lnSpc>
                <a:spcPts val="4000"/>
              </a:lnSpc>
              <a:buSzPct val="70000"/>
              <a:buFont typeface="Wingdings" panose="05000000000000000000" pitchFamily="2" charset="2"/>
              <a:buChar char="u"/>
            </a:pPr>
            <a:r>
              <a:rPr lang="zh-TW" altLang="en-US" sz="2500" spc="120" dirty="0">
                <a:solidFill>
                  <a:prstClr val="black"/>
                </a:solidFill>
                <a:latin typeface="華康中圓體" panose="020F0509000000000000" pitchFamily="49" charset="-120"/>
                <a:ea typeface="華康中圓體" panose="020F0509000000000000" pitchFamily="49" charset="-120"/>
              </a:rPr>
              <a:t>外語檢定認證獎勵</a:t>
            </a:r>
            <a:endParaRPr lang="zh-TW" altLang="en-US" sz="2500" spc="120" dirty="0">
              <a:solidFill>
                <a:prstClr val="black"/>
              </a:solidFill>
              <a:latin typeface="華康中圓體" panose="020F0509000000000000" pitchFamily="49" charset="-120"/>
              <a:ea typeface="華康中圓體" panose="020F0509000000000000" pitchFamily="49" charset="-120"/>
            </a:endParaRPr>
          </a:p>
        </p:txBody>
      </p:sp>
      <p:sp>
        <p:nvSpPr>
          <p:cNvPr id="6" name="文字方塊 5"/>
          <p:cNvSpPr txBox="1"/>
          <p:nvPr/>
        </p:nvSpPr>
        <p:spPr>
          <a:xfrm>
            <a:off x="8976320" y="4293096"/>
            <a:ext cx="1296144" cy="400110"/>
          </a:xfrm>
          <a:prstGeom prst="rect">
            <a:avLst/>
          </a:prstGeom>
          <a:noFill/>
        </p:spPr>
        <p:txBody>
          <a:bodyPr wrap="square" rtlCol="0">
            <a:spAutoFit/>
          </a:bodyPr>
          <a:lstStyle/>
          <a:p>
            <a:pPr defTabSz="914400"/>
            <a:r>
              <a:rPr lang="zh-TW" altLang="en-US" sz="2000" spc="150" dirty="0">
                <a:solidFill>
                  <a:prstClr val="black"/>
                </a:solidFill>
                <a:latin typeface="華康中圓體" panose="020F0509000000000000" pitchFamily="49" charset="-120"/>
                <a:ea typeface="華康中圓體" panose="020F0509000000000000" pitchFamily="49" charset="-120"/>
              </a:rPr>
              <a:t>語言中心 </a:t>
            </a:r>
            <a:endParaRPr lang="zh-TW" altLang="en-US" sz="2000" dirty="0">
              <a:solidFill>
                <a:prstClr val="black"/>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714026801"/>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49036" y="1484784"/>
            <a:ext cx="6015317" cy="553998"/>
          </a:xfrm>
          <a:prstGeom prst="rect">
            <a:avLst/>
          </a:prstGeom>
          <a:noFill/>
        </p:spPr>
        <p:txBody>
          <a:bodyPr wrap="square" rtlCol="0">
            <a:spAutoFit/>
          </a:bodyPr>
          <a:lstStyle/>
          <a:p>
            <a:pPr defTabSz="914400">
              <a:lnSpc>
                <a:spcPts val="3600"/>
              </a:lnSpc>
            </a:pPr>
            <a:r>
              <a:rPr lang="en-US" altLang="zh-TW" sz="2500" b="1" dirty="0">
                <a:solidFill>
                  <a:prstClr val="black"/>
                </a:solidFill>
                <a:latin typeface="華康中圓體" panose="020F0509000000000000" pitchFamily="49" charset="-120"/>
                <a:ea typeface="華康中圓體" panose="020F0509000000000000" pitchFamily="49" charset="-120"/>
              </a:rPr>
              <a:t>109</a:t>
            </a:r>
            <a:r>
              <a:rPr lang="zh-TW" altLang="en-US" sz="2500" b="1" dirty="0">
                <a:solidFill>
                  <a:prstClr val="black"/>
                </a:solidFill>
                <a:latin typeface="華康中圓體" panose="020F0509000000000000" pitchFamily="49" charset="-120"/>
                <a:ea typeface="華康中圓體" panose="020F0509000000000000" pitchFamily="49" charset="-120"/>
              </a:rPr>
              <a:t>年</a:t>
            </a:r>
            <a:r>
              <a:rPr lang="en-US" altLang="zh-TW" sz="2500" b="1" dirty="0">
                <a:solidFill>
                  <a:prstClr val="black"/>
                </a:solidFill>
                <a:latin typeface="華康中圓體" panose="020F0509000000000000" pitchFamily="49" charset="-120"/>
                <a:ea typeface="華康中圓體" panose="020F0509000000000000" pitchFamily="49" charset="-120"/>
              </a:rPr>
              <a:t>7</a:t>
            </a:r>
            <a:r>
              <a:rPr lang="zh-TW" altLang="en-US" sz="2500" b="1" dirty="0">
                <a:solidFill>
                  <a:prstClr val="black"/>
                </a:solidFill>
                <a:latin typeface="華康中圓體" panose="020F0509000000000000" pitchFamily="49" charset="-120"/>
                <a:ea typeface="華康中圓體" panose="020F0509000000000000" pitchFamily="49" charset="-120"/>
              </a:rPr>
              <a:t>月</a:t>
            </a:r>
            <a:r>
              <a:rPr lang="en-US" altLang="zh-TW" sz="2500" b="1" dirty="0">
                <a:solidFill>
                  <a:prstClr val="black"/>
                </a:solidFill>
                <a:latin typeface="華康中圓體" panose="020F0509000000000000" pitchFamily="49" charset="-120"/>
                <a:ea typeface="華康中圓體" panose="020F0509000000000000" pitchFamily="49" charset="-120"/>
              </a:rPr>
              <a:t>3</a:t>
            </a:r>
            <a:r>
              <a:rPr lang="zh-TW" altLang="en-US" sz="2500" b="1" dirty="0">
                <a:solidFill>
                  <a:prstClr val="black"/>
                </a:solidFill>
                <a:latin typeface="華康中圓體" panose="020F0509000000000000" pitchFamily="49" charset="-120"/>
                <a:ea typeface="華康中圓體" panose="020F0509000000000000" pitchFamily="49" charset="-120"/>
              </a:rPr>
              <a:t>日（五）下午</a:t>
            </a:r>
            <a:r>
              <a:rPr lang="en-US" altLang="zh-TW" sz="2500" b="1" dirty="0">
                <a:solidFill>
                  <a:prstClr val="black"/>
                </a:solidFill>
                <a:latin typeface="華康中圓體" panose="020F0509000000000000" pitchFamily="49" charset="-120"/>
                <a:ea typeface="華康中圓體" panose="020F0509000000000000" pitchFamily="49" charset="-120"/>
              </a:rPr>
              <a:t>17</a:t>
            </a:r>
            <a:r>
              <a:rPr lang="zh-TW" altLang="en-US" sz="2500" b="1" dirty="0">
                <a:solidFill>
                  <a:prstClr val="black"/>
                </a:solidFill>
                <a:latin typeface="華康中圓體" panose="020F0509000000000000" pitchFamily="49" charset="-120"/>
                <a:ea typeface="華康中圓體" panose="020F0509000000000000" pitchFamily="49" charset="-120"/>
              </a:rPr>
              <a:t>：</a:t>
            </a:r>
            <a:r>
              <a:rPr lang="en-US" altLang="zh-TW" sz="2500" b="1" dirty="0">
                <a:solidFill>
                  <a:prstClr val="black"/>
                </a:solidFill>
                <a:latin typeface="華康中圓體" panose="020F0509000000000000" pitchFamily="49" charset="-120"/>
                <a:ea typeface="華康中圓體" panose="020F0509000000000000" pitchFamily="49" charset="-120"/>
              </a:rPr>
              <a:t>00</a:t>
            </a:r>
            <a:r>
              <a:rPr lang="zh-TW" altLang="en-US" sz="2500" b="1" dirty="0">
                <a:solidFill>
                  <a:prstClr val="black"/>
                </a:solidFill>
                <a:latin typeface="華康中圓體" panose="020F0509000000000000" pitchFamily="49" charset="-120"/>
                <a:ea typeface="華康中圓體" panose="020F0509000000000000" pitchFamily="49" charset="-120"/>
              </a:rPr>
              <a:t>前。</a:t>
            </a:r>
            <a:endParaRPr lang="en-US" altLang="zh-TW" sz="2500" b="1" dirty="0">
              <a:solidFill>
                <a:prstClr val="black"/>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3211564" y="2038782"/>
            <a:ext cx="5616624" cy="553998"/>
          </a:xfrm>
          <a:prstGeom prst="rect">
            <a:avLst/>
          </a:prstGeom>
          <a:noFill/>
        </p:spPr>
        <p:txBody>
          <a:bodyPr wrap="square" rtlCol="0">
            <a:spAutoFit/>
          </a:bodyPr>
          <a:lstStyle/>
          <a:p>
            <a:pPr marL="342900" indent="-342900" defTabSz="914400">
              <a:lnSpc>
                <a:spcPts val="3600"/>
              </a:lnSpc>
              <a:buSzPct val="75000"/>
              <a:buFont typeface="華康中圓體" panose="020F0509000000000000" pitchFamily="49" charset="-120"/>
              <a:buChar char="※"/>
            </a:pPr>
            <a:r>
              <a:rPr lang="zh-TW" altLang="en-US" sz="2500" u="sng" dirty="0">
                <a:solidFill>
                  <a:srgbClr val="BA3F59"/>
                </a:solidFill>
                <a:latin typeface="華康中圓體" panose="020F0509000000000000" pitchFamily="49" charset="-120"/>
                <a:ea typeface="華康中圓體" panose="020F0509000000000000" pitchFamily="49" charset="-120"/>
              </a:rPr>
              <a:t>外語測驗期間需為</a:t>
            </a:r>
            <a:r>
              <a:rPr lang="en-US" altLang="zh-TW" sz="2500" u="sng" dirty="0">
                <a:solidFill>
                  <a:srgbClr val="BA3F59"/>
                </a:solidFill>
                <a:latin typeface="華康中圓體" panose="020F0509000000000000" pitchFamily="49" charset="-120"/>
                <a:ea typeface="華康中圓體" panose="020F0509000000000000" pitchFamily="49" charset="-120"/>
              </a:rPr>
              <a:t>108</a:t>
            </a:r>
            <a:r>
              <a:rPr lang="zh-TW" altLang="en-US" sz="2500" u="sng" dirty="0">
                <a:solidFill>
                  <a:srgbClr val="BA3F59"/>
                </a:solidFill>
                <a:latin typeface="華康中圓體" panose="020F0509000000000000" pitchFamily="49" charset="-120"/>
                <a:ea typeface="華康中圓體" panose="020F0509000000000000" pitchFamily="49" charset="-120"/>
              </a:rPr>
              <a:t>至</a:t>
            </a:r>
            <a:r>
              <a:rPr lang="en-US" altLang="zh-TW" sz="2500" u="sng" dirty="0">
                <a:solidFill>
                  <a:srgbClr val="BA3F59"/>
                </a:solidFill>
                <a:latin typeface="華康中圓體" panose="020F0509000000000000" pitchFamily="49" charset="-120"/>
                <a:ea typeface="華康中圓體" panose="020F0509000000000000" pitchFamily="49" charset="-120"/>
              </a:rPr>
              <a:t>109</a:t>
            </a:r>
            <a:r>
              <a:rPr lang="zh-TW" altLang="en-US" sz="2500" u="sng" dirty="0">
                <a:solidFill>
                  <a:srgbClr val="BA3F59"/>
                </a:solidFill>
                <a:latin typeface="華康中圓體" panose="020F0509000000000000" pitchFamily="49" charset="-120"/>
                <a:ea typeface="華康中圓體" panose="020F0509000000000000" pitchFamily="49" charset="-120"/>
              </a:rPr>
              <a:t>年度間</a:t>
            </a:r>
            <a:r>
              <a:rPr lang="zh-TW" altLang="en-US" sz="2500" dirty="0">
                <a:solidFill>
                  <a:srgbClr val="BA3F59"/>
                </a:solidFill>
                <a:latin typeface="華康中圓體" panose="020F0509000000000000" pitchFamily="49" charset="-120"/>
                <a:ea typeface="華康中圓體" panose="020F0509000000000000" pitchFamily="49" charset="-120"/>
              </a:rPr>
              <a:t>。</a:t>
            </a:r>
            <a:endParaRPr lang="en-US" altLang="zh-TW" sz="2500" dirty="0">
              <a:solidFill>
                <a:srgbClr val="BA3F59"/>
              </a:solidFill>
              <a:latin typeface="華康中圓體" panose="020F0509000000000000" pitchFamily="49" charset="-120"/>
              <a:ea typeface="華康中圓體" panose="020F0509000000000000" pitchFamily="49" charset="-120"/>
            </a:endParaRPr>
          </a:p>
        </p:txBody>
      </p:sp>
      <p:sp>
        <p:nvSpPr>
          <p:cNvPr id="6" name="文字方塊 5"/>
          <p:cNvSpPr txBox="1"/>
          <p:nvPr/>
        </p:nvSpPr>
        <p:spPr>
          <a:xfrm>
            <a:off x="3215681" y="673152"/>
            <a:ext cx="4108817" cy="646331"/>
          </a:xfrm>
          <a:prstGeom prst="rect">
            <a:avLst/>
          </a:prstGeom>
          <a:noFill/>
        </p:spPr>
        <p:txBody>
          <a:bodyPr wrap="none" rtlCol="0">
            <a:spAutoFit/>
          </a:bodyPr>
          <a:lstStyle/>
          <a:p>
            <a:pPr defTabSz="914400"/>
            <a:r>
              <a:rPr lang="en-US" altLang="zh-TW" sz="3600" dirty="0">
                <a:solidFill>
                  <a:prstClr val="black"/>
                </a:solidFill>
                <a:latin typeface="華康中圓體" panose="020F0509000000000000" pitchFamily="49" charset="-120"/>
                <a:ea typeface="華康中圓體" panose="020F0509000000000000" pitchFamily="49" charset="-120"/>
              </a:rPr>
              <a:t>108-2</a:t>
            </a:r>
            <a:r>
              <a:rPr lang="zh-TW" altLang="en-US" sz="3600" dirty="0">
                <a:solidFill>
                  <a:prstClr val="black"/>
                </a:solidFill>
                <a:latin typeface="華康中圓體" panose="020F0509000000000000" pitchFamily="49" charset="-120"/>
                <a:ea typeface="華康中圓體" panose="020F0509000000000000" pitchFamily="49" charset="-120"/>
              </a:rPr>
              <a:t>學期申請期間</a:t>
            </a:r>
          </a:p>
        </p:txBody>
      </p:sp>
    </p:spTree>
    <p:extLst>
      <p:ext uri="{BB962C8B-B14F-4D97-AF65-F5344CB8AC3E}">
        <p14:creationId xmlns:p14="http://schemas.microsoft.com/office/powerpoint/2010/main" val="4221528863"/>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15681" y="673152"/>
            <a:ext cx="5262979" cy="646331"/>
          </a:xfrm>
          <a:prstGeom prst="rect">
            <a:avLst/>
          </a:prstGeom>
          <a:noFill/>
        </p:spPr>
        <p:txBody>
          <a:bodyPr wrap="none" rtlCol="0">
            <a:spAutoFit/>
          </a:bodyPr>
          <a:lstStyle/>
          <a:p>
            <a:pPr defTabSz="914400"/>
            <a:r>
              <a:rPr lang="zh-TW" altLang="en-US" sz="3600" dirty="0">
                <a:solidFill>
                  <a:prstClr val="black"/>
                </a:solidFill>
                <a:latin typeface="華康中圓體" panose="020F0509000000000000" pitchFamily="49" charset="-120"/>
                <a:ea typeface="華康中圓體" panose="020F0509000000000000" pitchFamily="49" charset="-120"/>
              </a:rPr>
              <a:t>外語能力測驗報名費補助</a:t>
            </a:r>
          </a:p>
        </p:txBody>
      </p:sp>
      <p:sp>
        <p:nvSpPr>
          <p:cNvPr id="6" name="文字方塊 5"/>
          <p:cNvSpPr txBox="1"/>
          <p:nvPr/>
        </p:nvSpPr>
        <p:spPr>
          <a:xfrm>
            <a:off x="3249036" y="1484784"/>
            <a:ext cx="7239453" cy="3888244"/>
          </a:xfrm>
          <a:prstGeom prst="rect">
            <a:avLst/>
          </a:prstGeom>
          <a:noFill/>
        </p:spPr>
        <p:txBody>
          <a:bodyPr wrap="square" rtlCol="0">
            <a:spAutoFit/>
          </a:bodyPr>
          <a:lstStyle/>
          <a:p>
            <a:pPr marL="342900" indent="-342900" defTabSz="914400">
              <a:lnSpc>
                <a:spcPts val="3600"/>
              </a:lnSpc>
              <a:buSzPct val="75000"/>
              <a:buFont typeface="Wingdings" panose="05000000000000000000" pitchFamily="2" charset="2"/>
              <a:buChar char="u"/>
            </a:pPr>
            <a:r>
              <a:rPr lang="zh-TW" altLang="en-US" sz="2400" dirty="0">
                <a:solidFill>
                  <a:prstClr val="black"/>
                </a:solidFill>
                <a:latin typeface="華康中圓體" panose="020F0509000000000000" pitchFamily="49" charset="-120"/>
                <a:ea typeface="華康中圓體" panose="020F0509000000000000" pitchFamily="49" charset="-120"/>
              </a:rPr>
              <a:t>補助措施：</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363538" defTabSz="914400">
              <a:lnSpc>
                <a:spcPts val="3600"/>
              </a:lnSpc>
              <a:spcAft>
                <a:spcPts val="800"/>
              </a:spcAft>
              <a:buSzPct val="75000"/>
            </a:pPr>
            <a:r>
              <a:rPr lang="zh-TW" altLang="en-US" sz="2400" dirty="0">
                <a:solidFill>
                  <a:prstClr val="black"/>
                </a:solidFill>
                <a:latin typeface="華康中圓體" panose="020F0509000000000000" pitchFamily="49" charset="-120"/>
                <a:ea typeface="華康中圓體" panose="020F0509000000000000" pitchFamily="49" charset="-120"/>
              </a:rPr>
              <a:t>每人每年最多補助二次，每次上限為新台幣</a:t>
            </a:r>
            <a:r>
              <a:rPr lang="en-US" altLang="zh-TW" sz="2400" dirty="0">
                <a:solidFill>
                  <a:prstClr val="black"/>
                </a:solidFill>
                <a:latin typeface="華康中圓體" panose="020F0509000000000000" pitchFamily="49" charset="-120"/>
                <a:ea typeface="華康中圓體" panose="020F0509000000000000" pitchFamily="49" charset="-120"/>
              </a:rPr>
              <a:t>1,600</a:t>
            </a:r>
            <a:r>
              <a:rPr lang="zh-TW" altLang="en-US" sz="2400" dirty="0">
                <a:solidFill>
                  <a:prstClr val="black"/>
                </a:solidFill>
                <a:latin typeface="華康中圓體" panose="020F0509000000000000" pitchFamily="49" charset="-120"/>
                <a:ea typeface="華康中圓體" panose="020F0509000000000000" pitchFamily="49" charset="-120"/>
              </a:rPr>
              <a:t>元，每人每年共計補助上限為新台幣</a:t>
            </a:r>
            <a:r>
              <a:rPr lang="en-US" altLang="zh-TW" sz="2400" dirty="0">
                <a:solidFill>
                  <a:prstClr val="black"/>
                </a:solidFill>
                <a:latin typeface="華康中圓體" panose="020F0509000000000000" pitchFamily="49" charset="-120"/>
                <a:ea typeface="華康中圓體" panose="020F0509000000000000" pitchFamily="49" charset="-120"/>
              </a:rPr>
              <a:t>3,200</a:t>
            </a:r>
            <a:r>
              <a:rPr lang="zh-TW" altLang="en-US" sz="2400" dirty="0">
                <a:solidFill>
                  <a:prstClr val="black"/>
                </a:solidFill>
                <a:latin typeface="華康中圓體" panose="020F0509000000000000" pitchFamily="49" charset="-120"/>
                <a:ea typeface="華康中圓體" panose="020F0509000000000000" pitchFamily="49" charset="-120"/>
              </a:rPr>
              <a:t>元。</a:t>
            </a:r>
            <a:endParaRPr lang="en-US" altLang="zh-TW" sz="2800" dirty="0">
              <a:solidFill>
                <a:prstClr val="black"/>
              </a:solidFill>
              <a:latin typeface="華康中圓體" panose="020F0509000000000000" pitchFamily="49" charset="-120"/>
              <a:ea typeface="華康中圓體" panose="020F0509000000000000" pitchFamily="49" charset="-120"/>
            </a:endParaRPr>
          </a:p>
          <a:p>
            <a:pPr marL="342900" indent="-342900" defTabSz="914400">
              <a:lnSpc>
                <a:spcPts val="3600"/>
              </a:lnSpc>
              <a:buSzPct val="75000"/>
              <a:buFont typeface="Wingdings" panose="05000000000000000000" pitchFamily="2" charset="2"/>
              <a:buChar char="u"/>
            </a:pPr>
            <a:r>
              <a:rPr lang="zh-TW" altLang="en-US" sz="2400" dirty="0">
                <a:solidFill>
                  <a:prstClr val="black"/>
                </a:solidFill>
                <a:latin typeface="華康中圓體" panose="020F0509000000000000" pitchFamily="49" charset="-120"/>
                <a:ea typeface="華康中圓體" panose="020F0509000000000000" pitchFamily="49" charset="-120"/>
              </a:rPr>
              <a:t>申請方式：</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820738" indent="-457200" defTabSz="914400">
              <a:lnSpc>
                <a:spcPts val="36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至中大</a:t>
            </a:r>
            <a:r>
              <a:rPr lang="en-US" altLang="zh-TW" sz="2400" dirty="0">
                <a:solidFill>
                  <a:prstClr val="black"/>
                </a:solidFill>
                <a:latin typeface="華康中圓體" panose="020F0509000000000000" pitchFamily="49" charset="-120"/>
                <a:ea typeface="華康中圓體" panose="020F0509000000000000" pitchFamily="49" charset="-120"/>
              </a:rPr>
              <a:t>Portal</a:t>
            </a:r>
            <a:r>
              <a:rPr lang="zh-TW" altLang="en-US" sz="2400" dirty="0">
                <a:solidFill>
                  <a:prstClr val="black"/>
                </a:solidFill>
                <a:latin typeface="華康中圓體" panose="020F0509000000000000" pitchFamily="49" charset="-120"/>
                <a:ea typeface="華康中圓體" panose="020F0509000000000000" pitchFamily="49" charset="-120"/>
              </a:rPr>
              <a:t>獎助學金申請系統提出申請。</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820738" indent="-457200" defTabSz="914400">
              <a:lnSpc>
                <a:spcPts val="36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檢附外語能力測驗報名費補助申請表、報名費之繳費證明及該次檢定成績正本（於查驗後歸還）、郵局存簿影本及相關證明文件。</a:t>
            </a:r>
            <a:endParaRPr lang="en-US" altLang="zh-TW" sz="2400" dirty="0">
              <a:solidFill>
                <a:prstClr val="black"/>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09930857"/>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15681" y="673152"/>
            <a:ext cx="3877985" cy="646331"/>
          </a:xfrm>
          <a:prstGeom prst="rect">
            <a:avLst/>
          </a:prstGeom>
          <a:noFill/>
        </p:spPr>
        <p:txBody>
          <a:bodyPr wrap="none" rtlCol="0">
            <a:spAutoFit/>
          </a:bodyPr>
          <a:lstStyle/>
          <a:p>
            <a:pPr defTabSz="914400"/>
            <a:r>
              <a:rPr lang="zh-TW" altLang="en-US" sz="3600" dirty="0">
                <a:solidFill>
                  <a:prstClr val="black"/>
                </a:solidFill>
                <a:latin typeface="華康中圓體" panose="020F0509000000000000" pitchFamily="49" charset="-120"/>
                <a:ea typeface="華康中圓體" panose="020F0509000000000000" pitchFamily="49" charset="-120"/>
              </a:rPr>
              <a:t>外語檢定認證獎勵</a:t>
            </a:r>
          </a:p>
        </p:txBody>
      </p:sp>
      <p:sp>
        <p:nvSpPr>
          <p:cNvPr id="5" name="文字方塊 4"/>
          <p:cNvSpPr txBox="1"/>
          <p:nvPr/>
        </p:nvSpPr>
        <p:spPr>
          <a:xfrm>
            <a:off x="3249036" y="1484785"/>
            <a:ext cx="7239453" cy="3426579"/>
          </a:xfrm>
          <a:prstGeom prst="rect">
            <a:avLst/>
          </a:prstGeom>
          <a:noFill/>
        </p:spPr>
        <p:txBody>
          <a:bodyPr wrap="square" rtlCol="0">
            <a:spAutoFit/>
          </a:bodyPr>
          <a:lstStyle/>
          <a:p>
            <a:pPr marL="342900" indent="-342900" defTabSz="914400">
              <a:lnSpc>
                <a:spcPts val="3600"/>
              </a:lnSpc>
              <a:buSzPct val="75000"/>
              <a:buFont typeface="Wingdings" panose="05000000000000000000" pitchFamily="2" charset="2"/>
              <a:buChar char="u"/>
            </a:pPr>
            <a:r>
              <a:rPr lang="zh-TW" altLang="en-US" sz="2400" dirty="0">
                <a:solidFill>
                  <a:prstClr val="black"/>
                </a:solidFill>
                <a:latin typeface="華康中圓體" panose="020F0509000000000000" pitchFamily="49" charset="-120"/>
                <a:ea typeface="華康中圓體" panose="020F0509000000000000" pitchFamily="49" charset="-120"/>
              </a:rPr>
              <a:t>補助措施：</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363538" defTabSz="914400">
              <a:lnSpc>
                <a:spcPts val="3600"/>
              </a:lnSpc>
              <a:spcAft>
                <a:spcPts val="800"/>
              </a:spcAft>
              <a:buSzPct val="75000"/>
            </a:pPr>
            <a:r>
              <a:rPr lang="zh-TW" altLang="en-US" sz="2400" dirty="0">
                <a:solidFill>
                  <a:prstClr val="black"/>
                </a:solidFill>
                <a:latin typeface="華康中圓體" panose="020F0509000000000000" pitchFamily="49" charset="-120"/>
                <a:ea typeface="華康中圓體" panose="020F0509000000000000" pitchFamily="49" charset="-120"/>
              </a:rPr>
              <a:t>獎勵額度詳見以下投影片，每人每年限申請一次。</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342900" indent="-342900" defTabSz="914400">
              <a:lnSpc>
                <a:spcPts val="3600"/>
              </a:lnSpc>
              <a:buSzPct val="75000"/>
              <a:buFont typeface="Wingdings" panose="05000000000000000000" pitchFamily="2" charset="2"/>
              <a:buChar char="u"/>
            </a:pPr>
            <a:r>
              <a:rPr lang="zh-TW" altLang="en-US" sz="2400" dirty="0">
                <a:solidFill>
                  <a:prstClr val="black"/>
                </a:solidFill>
                <a:latin typeface="華康中圓體" panose="020F0509000000000000" pitchFamily="49" charset="-120"/>
                <a:ea typeface="華康中圓體" panose="020F0509000000000000" pitchFamily="49" charset="-120"/>
              </a:rPr>
              <a:t>申請</a:t>
            </a:r>
            <a:r>
              <a:rPr lang="zh-TW" altLang="en-US" sz="2400" dirty="0">
                <a:solidFill>
                  <a:prstClr val="black"/>
                </a:solidFill>
                <a:latin typeface="華康中圓體" panose="020F0509000000000000" pitchFamily="49" charset="-120"/>
                <a:ea typeface="華康中圓體" panose="020F0509000000000000" pitchFamily="49" charset="-120"/>
              </a:rPr>
              <a:t>方式：</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820738" indent="-457200" defTabSz="914400">
              <a:lnSpc>
                <a:spcPts val="36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至中大</a:t>
            </a:r>
            <a:r>
              <a:rPr lang="en-US" altLang="zh-TW" sz="2400" dirty="0">
                <a:solidFill>
                  <a:prstClr val="black"/>
                </a:solidFill>
                <a:latin typeface="華康中圓體" panose="020F0509000000000000" pitchFamily="49" charset="-120"/>
                <a:ea typeface="華康中圓體" panose="020F0509000000000000" pitchFamily="49" charset="-120"/>
              </a:rPr>
              <a:t>Portal</a:t>
            </a:r>
            <a:r>
              <a:rPr lang="zh-TW" altLang="en-US" sz="2400" dirty="0">
                <a:solidFill>
                  <a:prstClr val="black"/>
                </a:solidFill>
                <a:latin typeface="華康中圓體" panose="020F0509000000000000" pitchFamily="49" charset="-120"/>
                <a:ea typeface="華康中圓體" panose="020F0509000000000000" pitchFamily="49" charset="-120"/>
              </a:rPr>
              <a:t>獎助學金申請系統提出申請。</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820738" indent="-457200" defTabSz="914400">
              <a:lnSpc>
                <a:spcPts val="3600"/>
              </a:lnSpc>
              <a:spcAft>
                <a:spcPts val="800"/>
              </a:spcAft>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檢附外語檢定認證獎勵申請表、檢定成績證明正本（於查驗後歸還）、郵局存簿影本及相關證明文件。</a:t>
            </a:r>
            <a:endParaRPr lang="en-US" altLang="zh-TW" sz="2400" dirty="0">
              <a:solidFill>
                <a:prstClr val="black"/>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2811334250"/>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215680" y="673152"/>
            <a:ext cx="4801314" cy="646331"/>
          </a:xfrm>
          <a:prstGeom prst="rect">
            <a:avLst/>
          </a:prstGeom>
          <a:noFill/>
        </p:spPr>
        <p:txBody>
          <a:bodyPr wrap="none" rtlCol="0">
            <a:spAutoFit/>
          </a:bodyPr>
          <a:lstStyle/>
          <a:p>
            <a:pPr defTabSz="914400"/>
            <a:r>
              <a:rPr lang="zh-TW" altLang="en-US" sz="3600" dirty="0">
                <a:solidFill>
                  <a:prstClr val="black"/>
                </a:solidFill>
                <a:latin typeface="華康中圓體" panose="020F0509000000000000" pitchFamily="49" charset="-120"/>
                <a:ea typeface="華康中圓體" panose="020F0509000000000000" pitchFamily="49" charset="-120"/>
              </a:rPr>
              <a:t>外語檢定認證獎勵額度</a:t>
            </a:r>
          </a:p>
        </p:txBody>
      </p:sp>
      <p:sp>
        <p:nvSpPr>
          <p:cNvPr id="7" name="文字方塊 6"/>
          <p:cNvSpPr txBox="1"/>
          <p:nvPr/>
        </p:nvSpPr>
        <p:spPr>
          <a:xfrm>
            <a:off x="3249036" y="1484784"/>
            <a:ext cx="7239453" cy="4760278"/>
          </a:xfrm>
          <a:prstGeom prst="rect">
            <a:avLst/>
          </a:prstGeom>
          <a:noFill/>
        </p:spPr>
        <p:txBody>
          <a:bodyPr wrap="square" rtlCol="0">
            <a:spAutoFit/>
          </a:bodyPr>
          <a:lstStyle/>
          <a:p>
            <a:pPr marL="342900" indent="-342900" defTabSz="914400">
              <a:lnSpc>
                <a:spcPts val="3600"/>
              </a:lnSpc>
              <a:buSzPct val="75000"/>
              <a:buFont typeface="Wingdings" panose="05000000000000000000" pitchFamily="2" charset="2"/>
              <a:buChar char="u"/>
            </a:pPr>
            <a:r>
              <a:rPr lang="zh-TW" altLang="en-US" sz="2800" dirty="0">
                <a:solidFill>
                  <a:prstClr val="black"/>
                </a:solidFill>
                <a:latin typeface="華康中圓體" panose="020F0509000000000000" pitchFamily="49" charset="-120"/>
                <a:ea typeface="華康中圓體" panose="020F0509000000000000" pitchFamily="49" charset="-120"/>
              </a:rPr>
              <a:t>英語</a:t>
            </a:r>
            <a:endParaRPr lang="en-US" altLang="zh-TW" sz="2800" dirty="0">
              <a:solidFill>
                <a:prstClr val="black"/>
              </a:solidFill>
              <a:latin typeface="華康中圓體" panose="020F0509000000000000" pitchFamily="49" charset="-120"/>
              <a:ea typeface="華康中圓體" panose="020F0509000000000000" pitchFamily="49" charset="-120"/>
            </a:endParaRPr>
          </a:p>
          <a:p>
            <a:pPr marL="714375" indent="-350838" defTabSz="914400">
              <a:lnSpc>
                <a:spcPts val="40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認證第一級者，以獎勵</a:t>
            </a:r>
            <a:r>
              <a:rPr lang="en-US" altLang="zh-TW" sz="2400" dirty="0">
                <a:solidFill>
                  <a:prstClr val="black"/>
                </a:solidFill>
                <a:latin typeface="華康中圓體" panose="020F0509000000000000" pitchFamily="49" charset="-120"/>
                <a:ea typeface="華康中圓體" panose="020F0509000000000000" pitchFamily="49" charset="-120"/>
              </a:rPr>
              <a:t>10,000</a:t>
            </a:r>
            <a:r>
              <a:rPr lang="zh-TW" altLang="en-US" sz="2400" dirty="0">
                <a:solidFill>
                  <a:prstClr val="black"/>
                </a:solidFill>
                <a:latin typeface="華康中圓體" panose="020F0509000000000000" pitchFamily="49" charset="-120"/>
                <a:ea typeface="華康中圓體" panose="020F0509000000000000" pitchFamily="49" charset="-120"/>
              </a:rPr>
              <a:t>元為上限。</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714375" indent="-350838" defTabSz="914400">
              <a:lnSpc>
                <a:spcPts val="40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認證第二級者，以獎勵 </a:t>
            </a:r>
            <a:r>
              <a:rPr lang="en-US" altLang="zh-TW" sz="2400" dirty="0">
                <a:solidFill>
                  <a:prstClr val="black"/>
                </a:solidFill>
                <a:latin typeface="華康中圓體" panose="020F0509000000000000" pitchFamily="49" charset="-120"/>
                <a:ea typeface="華康中圓體" panose="020F0509000000000000" pitchFamily="49" charset="-120"/>
              </a:rPr>
              <a:t>5,000</a:t>
            </a:r>
            <a:r>
              <a:rPr lang="zh-TW" altLang="en-US" sz="2400" dirty="0">
                <a:solidFill>
                  <a:prstClr val="black"/>
                </a:solidFill>
                <a:latin typeface="華康中圓體" panose="020F0509000000000000" pitchFamily="49" charset="-120"/>
                <a:ea typeface="華康中圓體" panose="020F0509000000000000" pitchFamily="49" charset="-120"/>
              </a:rPr>
              <a:t>元為上限。</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714375" indent="-350838" defTabSz="914400">
              <a:lnSpc>
                <a:spcPts val="4000"/>
              </a:lnSpc>
              <a:spcAft>
                <a:spcPts val="1200"/>
              </a:spcAft>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認證第三級者，以獎勵 </a:t>
            </a:r>
            <a:r>
              <a:rPr lang="en-US" altLang="zh-TW" sz="2400" dirty="0">
                <a:solidFill>
                  <a:prstClr val="black"/>
                </a:solidFill>
                <a:latin typeface="華康中圓體" panose="020F0509000000000000" pitchFamily="49" charset="-120"/>
                <a:ea typeface="華康中圓體" panose="020F0509000000000000" pitchFamily="49" charset="-120"/>
              </a:rPr>
              <a:t>2,000</a:t>
            </a:r>
            <a:r>
              <a:rPr lang="zh-TW" altLang="en-US" sz="2400" dirty="0">
                <a:solidFill>
                  <a:prstClr val="black"/>
                </a:solidFill>
                <a:latin typeface="華康中圓體" panose="020F0509000000000000" pitchFamily="49" charset="-120"/>
                <a:ea typeface="華康中圓體" panose="020F0509000000000000" pitchFamily="49" charset="-120"/>
              </a:rPr>
              <a:t>元為上限。</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342900" indent="-342900" defTabSz="914400">
              <a:lnSpc>
                <a:spcPts val="3600"/>
              </a:lnSpc>
              <a:buSzPct val="75000"/>
              <a:buFont typeface="Wingdings" panose="05000000000000000000" pitchFamily="2" charset="2"/>
              <a:buChar char="u"/>
            </a:pPr>
            <a:r>
              <a:rPr lang="zh-TW" altLang="en-US" sz="2800" dirty="0">
                <a:solidFill>
                  <a:prstClr val="black"/>
                </a:solidFill>
                <a:latin typeface="華康中圓體" panose="020F0509000000000000" pitchFamily="49" charset="-120"/>
                <a:ea typeface="華康中圓體" panose="020F0509000000000000" pitchFamily="49" charset="-120"/>
              </a:rPr>
              <a:t>其他外語（日文、德文、法文）</a:t>
            </a:r>
          </a:p>
          <a:p>
            <a:pPr marL="714375" indent="-350838" defTabSz="914400">
              <a:lnSpc>
                <a:spcPts val="40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認證第一級者，以獎勵 </a:t>
            </a:r>
            <a:r>
              <a:rPr lang="en-US" altLang="zh-TW" sz="2400" dirty="0">
                <a:solidFill>
                  <a:prstClr val="black"/>
                </a:solidFill>
                <a:latin typeface="華康中圓體" panose="020F0509000000000000" pitchFamily="49" charset="-120"/>
                <a:ea typeface="華康中圓體" panose="020F0509000000000000" pitchFamily="49" charset="-120"/>
              </a:rPr>
              <a:t>6,000</a:t>
            </a:r>
            <a:r>
              <a:rPr lang="zh-TW" altLang="en-US" sz="2400" dirty="0">
                <a:solidFill>
                  <a:prstClr val="black"/>
                </a:solidFill>
                <a:latin typeface="華康中圓體" panose="020F0509000000000000" pitchFamily="49" charset="-120"/>
                <a:ea typeface="華康中圓體" panose="020F0509000000000000" pitchFamily="49" charset="-120"/>
              </a:rPr>
              <a:t>元為上限。</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714375" indent="-350838" defTabSz="914400">
              <a:lnSpc>
                <a:spcPts val="40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認證第二級者，以獎勵 </a:t>
            </a:r>
            <a:r>
              <a:rPr lang="en-US" altLang="zh-TW" sz="2400" dirty="0">
                <a:solidFill>
                  <a:prstClr val="black"/>
                </a:solidFill>
                <a:latin typeface="華康中圓體" panose="020F0509000000000000" pitchFamily="49" charset="-120"/>
                <a:ea typeface="華康中圓體" panose="020F0509000000000000" pitchFamily="49" charset="-120"/>
              </a:rPr>
              <a:t>4,000</a:t>
            </a:r>
            <a:r>
              <a:rPr lang="zh-TW" altLang="en-US" sz="2400" dirty="0">
                <a:solidFill>
                  <a:prstClr val="black"/>
                </a:solidFill>
                <a:latin typeface="華康中圓體" panose="020F0509000000000000" pitchFamily="49" charset="-120"/>
                <a:ea typeface="華康中圓體" panose="020F0509000000000000" pitchFamily="49" charset="-120"/>
              </a:rPr>
              <a:t>元為上限。</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714375" indent="-350838" defTabSz="914400">
              <a:lnSpc>
                <a:spcPts val="4000"/>
              </a:lnSpc>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認證第三級者，以獎勵 </a:t>
            </a:r>
            <a:r>
              <a:rPr lang="en-US" altLang="zh-TW" sz="2400" dirty="0">
                <a:solidFill>
                  <a:prstClr val="black"/>
                </a:solidFill>
                <a:latin typeface="華康中圓體" panose="020F0509000000000000" pitchFamily="49" charset="-120"/>
                <a:ea typeface="華康中圓體" panose="020F0509000000000000" pitchFamily="49" charset="-120"/>
              </a:rPr>
              <a:t>2,000</a:t>
            </a:r>
            <a:r>
              <a:rPr lang="zh-TW" altLang="en-US" sz="2400" dirty="0">
                <a:solidFill>
                  <a:prstClr val="black"/>
                </a:solidFill>
                <a:latin typeface="華康中圓體" panose="020F0509000000000000" pitchFamily="49" charset="-120"/>
                <a:ea typeface="華康中圓體" panose="020F0509000000000000" pitchFamily="49" charset="-120"/>
              </a:rPr>
              <a:t>元為上限。</a:t>
            </a:r>
            <a:endParaRPr lang="en-US" altLang="zh-TW" sz="2400" dirty="0">
              <a:solidFill>
                <a:prstClr val="black"/>
              </a:solidFill>
              <a:latin typeface="華康中圓體" panose="020F0509000000000000" pitchFamily="49" charset="-120"/>
              <a:ea typeface="華康中圓體" panose="020F0509000000000000" pitchFamily="49" charset="-120"/>
            </a:endParaRPr>
          </a:p>
          <a:p>
            <a:pPr marL="714375" indent="-350838" defTabSz="914400">
              <a:lnSpc>
                <a:spcPts val="4000"/>
              </a:lnSpc>
              <a:spcAft>
                <a:spcPts val="600"/>
              </a:spcAft>
              <a:buSzPct val="75000"/>
              <a:buFont typeface="+mj-lt"/>
              <a:buAutoNum type="arabicPeriod"/>
            </a:pPr>
            <a:r>
              <a:rPr lang="zh-TW" altLang="en-US" sz="2400" dirty="0">
                <a:solidFill>
                  <a:prstClr val="black"/>
                </a:solidFill>
                <a:latin typeface="華康中圓體" panose="020F0509000000000000" pitchFamily="49" charset="-120"/>
                <a:ea typeface="華康中圓體" panose="020F0509000000000000" pitchFamily="49" charset="-120"/>
              </a:rPr>
              <a:t>認證第四級者，以獎勵 </a:t>
            </a:r>
            <a:r>
              <a:rPr lang="en-US" altLang="zh-TW" sz="2400" dirty="0">
                <a:solidFill>
                  <a:prstClr val="black"/>
                </a:solidFill>
                <a:latin typeface="華康中圓體" panose="020F0509000000000000" pitchFamily="49" charset="-120"/>
                <a:ea typeface="華康中圓體" panose="020F0509000000000000" pitchFamily="49" charset="-120"/>
              </a:rPr>
              <a:t>1,000</a:t>
            </a:r>
            <a:r>
              <a:rPr lang="zh-TW" altLang="en-US" sz="2400" dirty="0">
                <a:solidFill>
                  <a:prstClr val="black"/>
                </a:solidFill>
                <a:latin typeface="華康中圓體" panose="020F0509000000000000" pitchFamily="49" charset="-120"/>
                <a:ea typeface="華康中圓體" panose="020F0509000000000000" pitchFamily="49" charset="-120"/>
              </a:rPr>
              <a:t>元為上限。</a:t>
            </a:r>
            <a:endParaRPr lang="en-US" altLang="zh-TW" sz="2400" dirty="0">
              <a:solidFill>
                <a:prstClr val="black"/>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4103427861"/>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申請限制</a:t>
            </a:r>
            <a:endParaRPr lang="zh-TW" altLang="en-US" sz="6000" dirty="0">
              <a:latin typeface="王漢宗特明體繁" panose="02020500000000000000" pitchFamily="18" charset="-120"/>
              <a:ea typeface="王漢宗特明體繁" panose="02020500000000000000" pitchFamily="18" charset="-120"/>
            </a:endParaRPr>
          </a:p>
        </p:txBody>
      </p:sp>
      <p:sp>
        <p:nvSpPr>
          <p:cNvPr id="3" name="內容版面配置區 2"/>
          <p:cNvSpPr>
            <a:spLocks noGrp="1"/>
          </p:cNvSpPr>
          <p:nvPr>
            <p:ph idx="1"/>
          </p:nvPr>
        </p:nvSpPr>
        <p:spPr>
          <a:xfrm>
            <a:off x="5284922" y="612872"/>
            <a:ext cx="5222929" cy="5248622"/>
          </a:xfrm>
        </p:spPr>
        <p:txBody>
          <a:bodyPr>
            <a:normAutofit/>
          </a:bodyPr>
          <a:lstStyle/>
          <a:p>
            <a:pPr lvl="0"/>
            <a:r>
              <a:rPr lang="zh-TW" altLang="zh-TW" sz="3600" dirty="0" smtClean="0">
                <a:latin typeface="王漢宗特明體繁" panose="02020500000000000000" pitchFamily="18" charset="-120"/>
                <a:ea typeface="王漢宗特明體繁" panose="02020500000000000000" pitchFamily="18" charset="-120"/>
              </a:rPr>
              <a:t>限</a:t>
            </a:r>
            <a:r>
              <a:rPr lang="zh-TW" altLang="zh-TW" sz="3600" dirty="0">
                <a:latin typeface="王漢宗特明體繁" panose="02020500000000000000" pitchFamily="18" charset="-120"/>
                <a:ea typeface="王漢宗特明體繁" panose="02020500000000000000" pitchFamily="18" charset="-120"/>
              </a:rPr>
              <a:t>本</a:t>
            </a:r>
            <a:r>
              <a:rPr lang="zh-TW" altLang="zh-TW" sz="3600" dirty="0" smtClean="0">
                <a:latin typeface="王漢宗特明體繁" panose="02020500000000000000" pitchFamily="18" charset="-120"/>
                <a:ea typeface="王漢宗特明體繁" panose="02020500000000000000" pitchFamily="18" charset="-120"/>
              </a:rPr>
              <a:t>學期未</a:t>
            </a:r>
            <a:r>
              <a:rPr lang="zh-TW" altLang="zh-TW" sz="3600" dirty="0">
                <a:latin typeface="王漢宗特明體繁" panose="02020500000000000000" pitchFamily="18" charset="-120"/>
                <a:ea typeface="王漢宗特明體繁" panose="02020500000000000000" pitchFamily="18" charset="-120"/>
              </a:rPr>
              <a:t>領取向日葵計畫助學金者</a:t>
            </a:r>
            <a:r>
              <a:rPr lang="zh-TW" altLang="zh-TW" sz="3600" dirty="0" smtClean="0">
                <a:latin typeface="王漢宗特明體繁" panose="02020500000000000000" pitchFamily="18" charset="-120"/>
                <a:ea typeface="王漢宗特明體繁" panose="02020500000000000000" pitchFamily="18" charset="-120"/>
              </a:rPr>
              <a:t>。</a:t>
            </a:r>
            <a:endParaRPr lang="zh-TW" altLang="zh-TW" sz="3600" dirty="0">
              <a:latin typeface="王漢宗特明體繁" panose="02020500000000000000" pitchFamily="18" charset="-120"/>
              <a:ea typeface="王漢宗特明體繁" panose="02020500000000000000" pitchFamily="18" charset="-120"/>
            </a:endParaRPr>
          </a:p>
        </p:txBody>
      </p:sp>
    </p:spTree>
    <p:extLst>
      <p:ext uri="{BB962C8B-B14F-4D97-AF65-F5344CB8AC3E}">
        <p14:creationId xmlns:p14="http://schemas.microsoft.com/office/powerpoint/2010/main" val="619225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3359696" y="1700808"/>
          <a:ext cx="6912768" cy="2880104"/>
        </p:xfrm>
        <a:graphic>
          <a:graphicData uri="http://schemas.openxmlformats.org/drawingml/2006/table">
            <a:tbl>
              <a:tblPr firstRow="1" firstCol="1" bandRow="1">
                <a:tableStyleId>{22838BEF-8BB2-4498-84A7-C5851F593DF1}</a:tableStyleId>
              </a:tblPr>
              <a:tblGrid>
                <a:gridCol w="1152128">
                  <a:extLst>
                    <a:ext uri="{9D8B030D-6E8A-4147-A177-3AD203B41FA5}">
                      <a16:colId xmlns:a16="http://schemas.microsoft.com/office/drawing/2014/main" val="2525299868"/>
                    </a:ext>
                  </a:extLst>
                </a:gridCol>
                <a:gridCol w="964025">
                  <a:extLst>
                    <a:ext uri="{9D8B030D-6E8A-4147-A177-3AD203B41FA5}">
                      <a16:colId xmlns:a16="http://schemas.microsoft.com/office/drawing/2014/main" val="273953843"/>
                    </a:ext>
                  </a:extLst>
                </a:gridCol>
                <a:gridCol w="1128615">
                  <a:extLst>
                    <a:ext uri="{9D8B030D-6E8A-4147-A177-3AD203B41FA5}">
                      <a16:colId xmlns:a16="http://schemas.microsoft.com/office/drawing/2014/main" val="3668224037"/>
                    </a:ext>
                  </a:extLst>
                </a:gridCol>
                <a:gridCol w="1128615">
                  <a:extLst>
                    <a:ext uri="{9D8B030D-6E8A-4147-A177-3AD203B41FA5}">
                      <a16:colId xmlns:a16="http://schemas.microsoft.com/office/drawing/2014/main" val="69311439"/>
                    </a:ext>
                  </a:extLst>
                </a:gridCol>
                <a:gridCol w="705385">
                  <a:extLst>
                    <a:ext uri="{9D8B030D-6E8A-4147-A177-3AD203B41FA5}">
                      <a16:colId xmlns:a16="http://schemas.microsoft.com/office/drawing/2014/main" val="1096146386"/>
                    </a:ext>
                  </a:extLst>
                </a:gridCol>
                <a:gridCol w="705385">
                  <a:extLst>
                    <a:ext uri="{9D8B030D-6E8A-4147-A177-3AD203B41FA5}">
                      <a16:colId xmlns:a16="http://schemas.microsoft.com/office/drawing/2014/main" val="3534673425"/>
                    </a:ext>
                  </a:extLst>
                </a:gridCol>
                <a:gridCol w="1128615">
                  <a:extLst>
                    <a:ext uri="{9D8B030D-6E8A-4147-A177-3AD203B41FA5}">
                      <a16:colId xmlns:a16="http://schemas.microsoft.com/office/drawing/2014/main" val="2276581225"/>
                    </a:ext>
                  </a:extLst>
                </a:gridCol>
              </a:tblGrid>
              <a:tr h="936104">
                <a:tc>
                  <a:txBody>
                    <a:bodyPr/>
                    <a:lstStyle/>
                    <a:p>
                      <a:pPr algn="ctr">
                        <a:lnSpc>
                          <a:spcPts val="1800"/>
                        </a:lnSpc>
                        <a:spcAft>
                          <a:spcPts val="0"/>
                        </a:spcAft>
                      </a:pPr>
                      <a:r>
                        <a:rPr lang="zh-TW" sz="1400" kern="100" dirty="0">
                          <a:effectLst/>
                        </a:rPr>
                        <a:t>各類英文能力參考指標</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800"/>
                        </a:lnSpc>
                        <a:spcAft>
                          <a:spcPts val="0"/>
                        </a:spcAft>
                      </a:pPr>
                      <a:r>
                        <a:rPr lang="zh-TW" sz="1400" kern="100" dirty="0">
                          <a:effectLst/>
                        </a:rPr>
                        <a:t>全民英檢</a:t>
                      </a:r>
                      <a:r>
                        <a:rPr lang="en-US" sz="1400" kern="100" dirty="0">
                          <a:effectLst/>
                        </a:rPr>
                        <a:t/>
                      </a:r>
                      <a:br>
                        <a:rPr lang="en-US" sz="1400" kern="100" dirty="0">
                          <a:effectLst/>
                        </a:rPr>
                      </a:br>
                      <a:r>
                        <a:rPr lang="zh-TW" sz="1400" kern="100" dirty="0">
                          <a:effectLst/>
                        </a:rPr>
                        <a:t>（</a:t>
                      </a:r>
                      <a:r>
                        <a:rPr lang="en-US" sz="1400" kern="100" dirty="0">
                          <a:effectLst/>
                        </a:rPr>
                        <a:t>GEPT</a:t>
                      </a:r>
                      <a:r>
                        <a:rPr lang="zh-TW" sz="1400" kern="100" dirty="0">
                          <a:effectLst/>
                        </a:rPr>
                        <a:t>）</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800"/>
                        </a:lnSpc>
                        <a:spcAft>
                          <a:spcPts val="0"/>
                        </a:spcAft>
                      </a:pPr>
                      <a:r>
                        <a:rPr lang="zh-TW" sz="1400" kern="100" dirty="0">
                          <a:effectLst/>
                        </a:rPr>
                        <a:t>托福</a:t>
                      </a:r>
                      <a:r>
                        <a:rPr lang="en-US" sz="1400" kern="100" dirty="0">
                          <a:effectLst/>
                        </a:rPr>
                        <a:t/>
                      </a:r>
                      <a:br>
                        <a:rPr lang="en-US" sz="1400" kern="100" dirty="0">
                          <a:effectLst/>
                        </a:rPr>
                      </a:br>
                      <a:r>
                        <a:rPr lang="zh-TW" sz="1400" kern="100" dirty="0">
                          <a:effectLst/>
                        </a:rPr>
                        <a:t>（網路測驗）</a:t>
                      </a:r>
                      <a:r>
                        <a:rPr lang="en-US" sz="1400" kern="100" dirty="0">
                          <a:effectLst/>
                        </a:rPr>
                        <a:t/>
                      </a:r>
                      <a:br>
                        <a:rPr lang="en-US" sz="1400" kern="100" dirty="0">
                          <a:effectLst/>
                        </a:rPr>
                      </a:br>
                      <a:r>
                        <a:rPr lang="en-US" sz="1400" kern="100" dirty="0">
                          <a:effectLst/>
                        </a:rPr>
                        <a:t>TOEFL </a:t>
                      </a:r>
                      <a:r>
                        <a:rPr lang="en-US" sz="1400" kern="100" dirty="0" err="1">
                          <a:effectLst/>
                        </a:rPr>
                        <a:t>iBT</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800"/>
                        </a:lnSpc>
                        <a:spcAft>
                          <a:spcPts val="0"/>
                        </a:spcAft>
                      </a:pPr>
                      <a:r>
                        <a:rPr lang="zh-TW" sz="1400" kern="100" dirty="0">
                          <a:effectLst/>
                        </a:rPr>
                        <a:t>托福</a:t>
                      </a:r>
                      <a:r>
                        <a:rPr lang="en-US" sz="1400" kern="100" dirty="0">
                          <a:effectLst/>
                        </a:rPr>
                        <a:t/>
                      </a:r>
                      <a:br>
                        <a:rPr lang="en-US" sz="1400" kern="100" dirty="0">
                          <a:effectLst/>
                        </a:rPr>
                      </a:br>
                      <a:r>
                        <a:rPr lang="zh-TW" sz="1400" kern="100" dirty="0">
                          <a:effectLst/>
                        </a:rPr>
                        <a:t>（紙筆測驗）</a:t>
                      </a:r>
                      <a:r>
                        <a:rPr lang="en-US" sz="1400" kern="100" dirty="0">
                          <a:effectLst/>
                        </a:rPr>
                        <a:t/>
                      </a:r>
                      <a:br>
                        <a:rPr lang="en-US" sz="1400" kern="100" dirty="0">
                          <a:effectLst/>
                        </a:rPr>
                      </a:br>
                      <a:r>
                        <a:rPr lang="en-US" sz="1400" kern="100" dirty="0">
                          <a:effectLst/>
                        </a:rPr>
                        <a:t>TOEFL ITP</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800"/>
                        </a:lnSpc>
                        <a:spcAft>
                          <a:spcPts val="0"/>
                        </a:spcAft>
                      </a:pPr>
                      <a:r>
                        <a:rPr lang="en-US" sz="1400" kern="100" dirty="0" err="1">
                          <a:effectLst/>
                        </a:rPr>
                        <a:t>多益</a:t>
                      </a:r>
                      <a:r>
                        <a:rPr lang="en-US" sz="1400" kern="100" dirty="0">
                          <a:effectLst/>
                        </a:rPr>
                        <a:t/>
                      </a:r>
                      <a:br>
                        <a:rPr lang="en-US" sz="1400" kern="100" dirty="0">
                          <a:effectLst/>
                        </a:rPr>
                      </a:br>
                      <a:r>
                        <a:rPr lang="en-US" sz="1400" kern="100" dirty="0">
                          <a:effectLst/>
                        </a:rPr>
                        <a:t>TOEIC</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800"/>
                        </a:lnSpc>
                        <a:spcAft>
                          <a:spcPts val="0"/>
                        </a:spcAft>
                      </a:pPr>
                      <a:r>
                        <a:rPr lang="en-US" sz="1400" kern="100" dirty="0" err="1">
                          <a:effectLst/>
                        </a:rPr>
                        <a:t>雅思</a:t>
                      </a:r>
                      <a:r>
                        <a:rPr lang="en-US" sz="1400" kern="100" dirty="0">
                          <a:effectLst/>
                        </a:rPr>
                        <a:t/>
                      </a:r>
                      <a:br>
                        <a:rPr lang="en-US" sz="1400" kern="100" dirty="0">
                          <a:effectLst/>
                        </a:rPr>
                      </a:br>
                      <a:r>
                        <a:rPr lang="en-US" sz="1400" kern="100" dirty="0">
                          <a:effectLst/>
                        </a:rPr>
                        <a:t>IELTS</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800"/>
                        </a:lnSpc>
                        <a:spcAft>
                          <a:spcPts val="0"/>
                        </a:spcAft>
                      </a:pPr>
                      <a:r>
                        <a:rPr lang="zh-TW" sz="1400" kern="100" dirty="0">
                          <a:effectLst/>
                        </a:rPr>
                        <a:t>劍橋博思</a:t>
                      </a:r>
                      <a:r>
                        <a:rPr lang="en-US" sz="1400" kern="100" dirty="0">
                          <a:effectLst/>
                        </a:rPr>
                        <a:t/>
                      </a:r>
                      <a:br>
                        <a:rPr lang="en-US" sz="1400" kern="100" dirty="0">
                          <a:effectLst/>
                        </a:rPr>
                      </a:br>
                      <a:r>
                        <a:rPr lang="zh-TW" sz="1400" kern="100" dirty="0">
                          <a:effectLst/>
                        </a:rPr>
                        <a:t>（聽讀測驗）</a:t>
                      </a:r>
                      <a:r>
                        <a:rPr lang="en-US" sz="1400" kern="100" dirty="0">
                          <a:effectLst/>
                        </a:rPr>
                        <a:t/>
                      </a:r>
                      <a:br>
                        <a:rPr lang="en-US" sz="1400" kern="100" dirty="0">
                          <a:effectLst/>
                        </a:rPr>
                      </a:br>
                      <a:r>
                        <a:rPr lang="en-US" sz="1400" kern="100" dirty="0">
                          <a:effectLst/>
                        </a:rPr>
                        <a:t>BULATS</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743910492"/>
                  </a:ext>
                </a:extLst>
              </a:tr>
              <a:tr h="648000">
                <a:tc>
                  <a:txBody>
                    <a:bodyPr/>
                    <a:lstStyle/>
                    <a:p>
                      <a:pPr algn="ctr">
                        <a:lnSpc>
                          <a:spcPts val="1800"/>
                        </a:lnSpc>
                        <a:spcAft>
                          <a:spcPts val="0"/>
                        </a:spcAft>
                      </a:pPr>
                      <a:r>
                        <a:rPr lang="en-US" sz="1400" kern="100" dirty="0" smtClean="0">
                          <a:effectLst/>
                        </a:rPr>
                        <a:t>C1</a:t>
                      </a:r>
                    </a:p>
                    <a:p>
                      <a:pPr algn="ctr">
                        <a:lnSpc>
                          <a:spcPts val="1800"/>
                        </a:lnSpc>
                        <a:spcAft>
                          <a:spcPts val="0"/>
                        </a:spcAft>
                      </a:pPr>
                      <a:r>
                        <a:rPr lang="en-US" sz="1400" kern="100" dirty="0" err="1" smtClean="0">
                          <a:effectLst/>
                        </a:rPr>
                        <a:t>第一級</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00"/>
                        </a:lnSpc>
                        <a:spcAft>
                          <a:spcPts val="0"/>
                        </a:spcAft>
                      </a:pPr>
                      <a:r>
                        <a:rPr lang="en-US" sz="1400" kern="100" dirty="0" err="1">
                          <a:effectLst/>
                        </a:rPr>
                        <a:t>高級</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95+</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627+</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945+</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6.5+</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Level 4</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61648306"/>
                  </a:ext>
                </a:extLst>
              </a:tr>
              <a:tr h="648000">
                <a:tc>
                  <a:txBody>
                    <a:bodyPr/>
                    <a:lstStyle/>
                    <a:p>
                      <a:pPr algn="ctr">
                        <a:lnSpc>
                          <a:spcPts val="1800"/>
                        </a:lnSpc>
                        <a:spcAft>
                          <a:spcPts val="0"/>
                        </a:spcAft>
                      </a:pPr>
                      <a:r>
                        <a:rPr lang="en-US" sz="1400" kern="100" dirty="0" smtClean="0">
                          <a:effectLst/>
                        </a:rPr>
                        <a:t>B2</a:t>
                      </a:r>
                    </a:p>
                    <a:p>
                      <a:pPr algn="ctr">
                        <a:lnSpc>
                          <a:spcPts val="1800"/>
                        </a:lnSpc>
                        <a:spcAft>
                          <a:spcPts val="0"/>
                        </a:spcAft>
                      </a:pPr>
                      <a:r>
                        <a:rPr lang="en-US" sz="1400" kern="100" dirty="0" err="1" smtClean="0">
                          <a:effectLst/>
                        </a:rPr>
                        <a:t>第二級</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00"/>
                        </a:lnSpc>
                        <a:spcAft>
                          <a:spcPts val="0"/>
                        </a:spcAft>
                      </a:pPr>
                      <a:r>
                        <a:rPr lang="en-US" sz="1400" kern="100" dirty="0" err="1">
                          <a:effectLst/>
                        </a:rPr>
                        <a:t>中高級</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a:effectLst/>
                        </a:rPr>
                        <a:t>72+</a:t>
                      </a:r>
                      <a:endParaRPr lang="zh-TW" sz="1400" b="0" kern="10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543+</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785+</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5+</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Level 3</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419014254"/>
                  </a:ext>
                </a:extLst>
              </a:tr>
              <a:tr h="648000">
                <a:tc>
                  <a:txBody>
                    <a:bodyPr/>
                    <a:lstStyle/>
                    <a:p>
                      <a:pPr algn="ctr">
                        <a:lnSpc>
                          <a:spcPts val="1800"/>
                        </a:lnSpc>
                        <a:spcAft>
                          <a:spcPts val="0"/>
                        </a:spcAft>
                      </a:pPr>
                      <a:r>
                        <a:rPr lang="en-US" sz="1400" kern="100" dirty="0" smtClean="0">
                          <a:effectLst/>
                        </a:rPr>
                        <a:t>B1</a:t>
                      </a:r>
                    </a:p>
                    <a:p>
                      <a:pPr algn="ctr">
                        <a:lnSpc>
                          <a:spcPts val="1800"/>
                        </a:lnSpc>
                        <a:spcAft>
                          <a:spcPts val="0"/>
                        </a:spcAft>
                      </a:pPr>
                      <a:r>
                        <a:rPr lang="en-US" sz="1400" kern="100" dirty="0" err="1" smtClean="0">
                          <a:effectLst/>
                        </a:rPr>
                        <a:t>第三級</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00"/>
                        </a:lnSpc>
                        <a:spcAft>
                          <a:spcPts val="0"/>
                        </a:spcAft>
                      </a:pPr>
                      <a:r>
                        <a:rPr lang="en-US" sz="1400" kern="100" dirty="0" err="1">
                          <a:effectLst/>
                        </a:rPr>
                        <a:t>中級</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42+</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460+</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550+</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4+</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500"/>
                        </a:lnSpc>
                        <a:spcAft>
                          <a:spcPts val="0"/>
                        </a:spcAft>
                      </a:pPr>
                      <a:r>
                        <a:rPr lang="en-US" sz="1400" kern="100" dirty="0">
                          <a:effectLst/>
                        </a:rPr>
                        <a:t>Level 2</a:t>
                      </a:r>
                      <a:endParaRPr lang="zh-TW" sz="1400" b="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108012" marR="108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17648483"/>
                  </a:ext>
                </a:extLst>
              </a:tr>
            </a:tbl>
          </a:graphicData>
        </a:graphic>
      </p:graphicFrame>
      <p:sp>
        <p:nvSpPr>
          <p:cNvPr id="6" name="文字方塊 5"/>
          <p:cNvSpPr txBox="1"/>
          <p:nvPr/>
        </p:nvSpPr>
        <p:spPr>
          <a:xfrm>
            <a:off x="3215681" y="673152"/>
            <a:ext cx="2954655" cy="646331"/>
          </a:xfrm>
          <a:prstGeom prst="rect">
            <a:avLst/>
          </a:prstGeom>
          <a:noFill/>
        </p:spPr>
        <p:txBody>
          <a:bodyPr wrap="none" rtlCol="0">
            <a:spAutoFit/>
          </a:bodyPr>
          <a:lstStyle/>
          <a:p>
            <a:pPr defTabSz="914400"/>
            <a:r>
              <a:rPr lang="zh-TW" altLang="en-US" sz="3600" dirty="0">
                <a:solidFill>
                  <a:prstClr val="black"/>
                </a:solidFill>
                <a:latin typeface="華康中圓體" panose="020F0509000000000000" pitchFamily="49" charset="-120"/>
                <a:ea typeface="華康中圓體" panose="020F0509000000000000" pitchFamily="49" charset="-120"/>
              </a:rPr>
              <a:t>英語檢定認證</a:t>
            </a:r>
          </a:p>
        </p:txBody>
      </p:sp>
    </p:spTree>
    <p:extLst>
      <p:ext uri="{BB962C8B-B14F-4D97-AF65-F5344CB8AC3E}">
        <p14:creationId xmlns:p14="http://schemas.microsoft.com/office/powerpoint/2010/main" val="2645691316"/>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3359696" y="1700808"/>
          <a:ext cx="6840760" cy="2448064"/>
        </p:xfrm>
        <a:graphic>
          <a:graphicData uri="http://schemas.openxmlformats.org/drawingml/2006/table">
            <a:tbl>
              <a:tblPr firstRow="1" firstCol="1" bandRow="1">
                <a:tableStyleId>{0505E3EF-67EA-436B-97B2-0124C06EBD24}</a:tableStyleId>
              </a:tblPr>
              <a:tblGrid>
                <a:gridCol w="1368152">
                  <a:extLst>
                    <a:ext uri="{9D8B030D-6E8A-4147-A177-3AD203B41FA5}">
                      <a16:colId xmlns:a16="http://schemas.microsoft.com/office/drawing/2014/main" val="3364039059"/>
                    </a:ext>
                  </a:extLst>
                </a:gridCol>
                <a:gridCol w="1224000">
                  <a:extLst>
                    <a:ext uri="{9D8B030D-6E8A-4147-A177-3AD203B41FA5}">
                      <a16:colId xmlns:a16="http://schemas.microsoft.com/office/drawing/2014/main" val="1045698547"/>
                    </a:ext>
                  </a:extLst>
                </a:gridCol>
                <a:gridCol w="1224000">
                  <a:extLst>
                    <a:ext uri="{9D8B030D-6E8A-4147-A177-3AD203B41FA5}">
                      <a16:colId xmlns:a16="http://schemas.microsoft.com/office/drawing/2014/main" val="1004658464"/>
                    </a:ext>
                  </a:extLst>
                </a:gridCol>
                <a:gridCol w="1224000">
                  <a:extLst>
                    <a:ext uri="{9D8B030D-6E8A-4147-A177-3AD203B41FA5}">
                      <a16:colId xmlns:a16="http://schemas.microsoft.com/office/drawing/2014/main" val="1685063858"/>
                    </a:ext>
                  </a:extLst>
                </a:gridCol>
                <a:gridCol w="1800608">
                  <a:extLst>
                    <a:ext uri="{9D8B030D-6E8A-4147-A177-3AD203B41FA5}">
                      <a16:colId xmlns:a16="http://schemas.microsoft.com/office/drawing/2014/main" val="2302909972"/>
                    </a:ext>
                  </a:extLst>
                </a:gridCol>
              </a:tblGrid>
              <a:tr h="576064">
                <a:tc>
                  <a:txBody>
                    <a:bodyPr/>
                    <a:lstStyle/>
                    <a:p>
                      <a:pPr marL="0" algn="ctr" defTabSz="914400" rtl="0" eaLnBrk="1" latinLnBrk="0" hangingPunct="1">
                        <a:lnSpc>
                          <a:spcPts val="1500"/>
                        </a:lnSpc>
                        <a:spcAft>
                          <a:spcPts val="0"/>
                        </a:spcAft>
                      </a:pPr>
                      <a:r>
                        <a:rPr lang="en-US" sz="1400" kern="100" dirty="0" err="1">
                          <a:effectLst/>
                        </a:rPr>
                        <a:t>外語項目</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en-US" sz="1400" kern="100" dirty="0" err="1">
                          <a:effectLst/>
                        </a:rPr>
                        <a:t>日文</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en-US" sz="1400" kern="100" dirty="0" err="1">
                          <a:effectLst/>
                        </a:rPr>
                        <a:t>法文</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en-US" sz="1400" kern="100" dirty="0" err="1">
                          <a:effectLst/>
                        </a:rPr>
                        <a:t>德文</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zh-TW" altLang="en-US" sz="1400" kern="100" dirty="0" smtClean="0">
                          <a:effectLst/>
                        </a:rPr>
                        <a:t>獎勵額度</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47610086"/>
                  </a:ext>
                </a:extLst>
              </a:tr>
              <a:tr h="468000">
                <a:tc>
                  <a:txBody>
                    <a:bodyPr/>
                    <a:lstStyle/>
                    <a:p>
                      <a:pPr marL="0" algn="ctr" defTabSz="914400" rtl="0" eaLnBrk="1" latinLnBrk="0" hangingPunct="1">
                        <a:lnSpc>
                          <a:spcPts val="1500"/>
                        </a:lnSpc>
                        <a:spcAft>
                          <a:spcPts val="0"/>
                        </a:spcAft>
                      </a:pPr>
                      <a:r>
                        <a:rPr lang="en-US" sz="1400" kern="100" dirty="0" err="1">
                          <a:effectLst/>
                        </a:rPr>
                        <a:t>第一級</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en-US" sz="1400" kern="100" dirty="0">
                          <a:effectLst/>
                        </a:rPr>
                        <a:t>N1</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C1</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C1</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altLang="zh-TW" sz="1400" kern="100" dirty="0" smtClean="0">
                          <a:effectLst/>
                        </a:rPr>
                        <a:t>6,000</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60580893"/>
                  </a:ext>
                </a:extLst>
              </a:tr>
              <a:tr h="468000">
                <a:tc>
                  <a:txBody>
                    <a:bodyPr/>
                    <a:lstStyle/>
                    <a:p>
                      <a:pPr marL="0" algn="ctr" defTabSz="914400" rtl="0" eaLnBrk="1" latinLnBrk="0" hangingPunct="1">
                        <a:lnSpc>
                          <a:spcPts val="1500"/>
                        </a:lnSpc>
                        <a:spcAft>
                          <a:spcPts val="0"/>
                        </a:spcAft>
                      </a:pPr>
                      <a:r>
                        <a:rPr lang="en-US" sz="1400" kern="100" dirty="0" err="1">
                          <a:effectLst/>
                        </a:rPr>
                        <a:t>第二級</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en-US" sz="1400" kern="100" dirty="0">
                          <a:effectLst/>
                        </a:rPr>
                        <a:t>N2</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B2</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B2</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altLang="zh-TW" sz="1400" kern="100" dirty="0" smtClean="0">
                          <a:effectLst/>
                        </a:rPr>
                        <a:t>4,000</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30724366"/>
                  </a:ext>
                </a:extLst>
              </a:tr>
              <a:tr h="468000">
                <a:tc>
                  <a:txBody>
                    <a:bodyPr/>
                    <a:lstStyle/>
                    <a:p>
                      <a:pPr marL="0" algn="ctr" defTabSz="914400" rtl="0" eaLnBrk="1" latinLnBrk="0" hangingPunct="1">
                        <a:lnSpc>
                          <a:spcPts val="1500"/>
                        </a:lnSpc>
                        <a:spcAft>
                          <a:spcPts val="0"/>
                        </a:spcAft>
                      </a:pPr>
                      <a:r>
                        <a:rPr lang="en-US" sz="1400" kern="100" dirty="0" err="1">
                          <a:effectLst/>
                        </a:rPr>
                        <a:t>第三級</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en-US" sz="1400" kern="100">
                          <a:effectLst/>
                        </a:rPr>
                        <a:t>N3</a:t>
                      </a:r>
                      <a:endParaRPr lang="zh-TW" sz="1400" b="0" kern="10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B1</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B1</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altLang="zh-TW" sz="1400" kern="100" dirty="0" smtClean="0">
                          <a:effectLst/>
                        </a:rPr>
                        <a:t>2,000</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29664657"/>
                  </a:ext>
                </a:extLst>
              </a:tr>
              <a:tr h="468000">
                <a:tc>
                  <a:txBody>
                    <a:bodyPr/>
                    <a:lstStyle/>
                    <a:p>
                      <a:pPr marL="0" algn="ctr" defTabSz="914400" rtl="0" eaLnBrk="1" latinLnBrk="0" hangingPunct="1">
                        <a:lnSpc>
                          <a:spcPts val="1500"/>
                        </a:lnSpc>
                        <a:spcAft>
                          <a:spcPts val="0"/>
                        </a:spcAft>
                      </a:pPr>
                      <a:r>
                        <a:rPr lang="en-US" sz="1400" kern="100" dirty="0" err="1">
                          <a:effectLst/>
                        </a:rPr>
                        <a:t>第四級</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latinLnBrk="0" hangingPunct="1">
                        <a:lnSpc>
                          <a:spcPts val="1500"/>
                        </a:lnSpc>
                        <a:spcAft>
                          <a:spcPts val="0"/>
                        </a:spcAft>
                      </a:pPr>
                      <a:r>
                        <a:rPr lang="en-US" sz="1400" kern="100" dirty="0">
                          <a:effectLst/>
                        </a:rPr>
                        <a:t>N4</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A2</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sz="1400" kern="100" dirty="0">
                          <a:effectLst/>
                        </a:rPr>
                        <a:t>A2</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lnSpc>
                          <a:spcPts val="1500"/>
                        </a:lnSpc>
                        <a:spcAft>
                          <a:spcPts val="0"/>
                        </a:spcAft>
                      </a:pPr>
                      <a:r>
                        <a:rPr lang="en-US" altLang="zh-TW" sz="1400" kern="100" dirty="0" smtClean="0">
                          <a:effectLst/>
                        </a:rPr>
                        <a:t>1,000</a:t>
                      </a:r>
                      <a:endParaRPr lang="zh-TW" sz="1400" b="0" kern="100" dirty="0">
                        <a:solidFill>
                          <a:schemeClr val="dk1"/>
                        </a:solidFill>
                        <a:effectLst/>
                        <a:latin typeface="華康中圓體" panose="020F0509000000000000" pitchFamily="49" charset="-120"/>
                        <a:ea typeface="華康中圓體" panose="020F0509000000000000" pitchFamily="49"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22000507"/>
                  </a:ext>
                </a:extLst>
              </a:tr>
            </a:tbl>
          </a:graphicData>
        </a:graphic>
      </p:graphicFrame>
      <p:sp>
        <p:nvSpPr>
          <p:cNvPr id="5" name="文字方塊 4"/>
          <p:cNvSpPr txBox="1"/>
          <p:nvPr/>
        </p:nvSpPr>
        <p:spPr>
          <a:xfrm>
            <a:off x="3215681" y="673152"/>
            <a:ext cx="3877985" cy="646331"/>
          </a:xfrm>
          <a:prstGeom prst="rect">
            <a:avLst/>
          </a:prstGeom>
          <a:noFill/>
        </p:spPr>
        <p:txBody>
          <a:bodyPr wrap="none" rtlCol="0">
            <a:spAutoFit/>
          </a:bodyPr>
          <a:lstStyle/>
          <a:p>
            <a:pPr defTabSz="914400"/>
            <a:r>
              <a:rPr lang="zh-TW" altLang="en-US" sz="3600" dirty="0">
                <a:solidFill>
                  <a:prstClr val="black"/>
                </a:solidFill>
                <a:latin typeface="華康中圓體" panose="020F0509000000000000" pitchFamily="49" charset="-120"/>
                <a:ea typeface="華康中圓體" panose="020F0509000000000000" pitchFamily="49" charset="-120"/>
              </a:rPr>
              <a:t>其他外語檢定認證</a:t>
            </a:r>
          </a:p>
        </p:txBody>
      </p:sp>
    </p:spTree>
    <p:extLst>
      <p:ext uri="{BB962C8B-B14F-4D97-AF65-F5344CB8AC3E}">
        <p14:creationId xmlns:p14="http://schemas.microsoft.com/office/powerpoint/2010/main" val="4188857835"/>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15681" y="673152"/>
            <a:ext cx="3877985" cy="646331"/>
          </a:xfrm>
          <a:prstGeom prst="rect">
            <a:avLst/>
          </a:prstGeom>
          <a:noFill/>
        </p:spPr>
        <p:txBody>
          <a:bodyPr wrap="none" rtlCol="0">
            <a:spAutoFit/>
          </a:bodyPr>
          <a:lstStyle/>
          <a:p>
            <a:pPr defTabSz="914400"/>
            <a:r>
              <a:rPr lang="zh-TW" altLang="en-US" sz="3600" dirty="0">
                <a:solidFill>
                  <a:prstClr val="black"/>
                </a:solidFill>
                <a:latin typeface="華康中圓體" panose="020F0509000000000000" pitchFamily="49" charset="-120"/>
                <a:ea typeface="華康中圓體" panose="020F0509000000000000" pitchFamily="49" charset="-120"/>
              </a:rPr>
              <a:t>相關英語自學活動</a:t>
            </a:r>
          </a:p>
        </p:txBody>
      </p:sp>
      <p:sp>
        <p:nvSpPr>
          <p:cNvPr id="6" name="文字方塊 5"/>
          <p:cNvSpPr txBox="1"/>
          <p:nvPr/>
        </p:nvSpPr>
        <p:spPr>
          <a:xfrm>
            <a:off x="3249036" y="1484784"/>
            <a:ext cx="7239453" cy="2657138"/>
          </a:xfrm>
          <a:prstGeom prst="rect">
            <a:avLst/>
          </a:prstGeom>
          <a:noFill/>
        </p:spPr>
        <p:txBody>
          <a:bodyPr wrap="square" rtlCol="0">
            <a:spAutoFit/>
          </a:bodyPr>
          <a:lstStyle/>
          <a:p>
            <a:pPr marL="342900" indent="-342900" defTabSz="914400">
              <a:lnSpc>
                <a:spcPts val="5000"/>
              </a:lnSpc>
              <a:buSzPct val="70000"/>
              <a:buFont typeface="Wingdings" panose="05000000000000000000" pitchFamily="2" charset="2"/>
              <a:buChar char="u"/>
            </a:pPr>
            <a:r>
              <a:rPr lang="en-US" altLang="zh-TW" sz="2800" dirty="0">
                <a:solidFill>
                  <a:srgbClr val="BA3F59"/>
                </a:solidFill>
                <a:latin typeface="Maiandra GD" panose="020E0502030308020204" pitchFamily="34" charset="0"/>
                <a:ea typeface="華康中圓體" panose="020F0509000000000000" pitchFamily="49" charset="-120"/>
                <a:hlinkClick r:id="rId2"/>
              </a:rPr>
              <a:t>English Corner</a:t>
            </a:r>
            <a:endParaRPr lang="en-US" altLang="zh-TW" sz="2800" dirty="0">
              <a:solidFill>
                <a:srgbClr val="BA3F59"/>
              </a:solidFill>
              <a:latin typeface="Maiandra GD" panose="020E0502030308020204" pitchFamily="34" charset="0"/>
              <a:ea typeface="華康中圓體" panose="020F0509000000000000" pitchFamily="49" charset="-120"/>
            </a:endParaRPr>
          </a:p>
          <a:p>
            <a:pPr marL="342900" indent="-342900" defTabSz="914400">
              <a:lnSpc>
                <a:spcPts val="5000"/>
              </a:lnSpc>
              <a:buSzPct val="70000"/>
              <a:buFont typeface="Wingdings" panose="05000000000000000000" pitchFamily="2" charset="2"/>
              <a:buChar char="u"/>
            </a:pPr>
            <a:r>
              <a:rPr lang="en-US" altLang="zh-TW" sz="2800" dirty="0">
                <a:solidFill>
                  <a:srgbClr val="BA3F59"/>
                </a:solidFill>
                <a:latin typeface="Maiandra GD" panose="020E0502030308020204" pitchFamily="34" charset="0"/>
                <a:ea typeface="華康中圓體" panose="020F0509000000000000" pitchFamily="49" charset="-120"/>
                <a:hlinkClick r:id="rId3"/>
              </a:rPr>
              <a:t>English Café</a:t>
            </a:r>
            <a:endParaRPr lang="en-US" altLang="zh-TW" sz="2800" dirty="0">
              <a:solidFill>
                <a:srgbClr val="BA3F59"/>
              </a:solidFill>
              <a:latin typeface="Maiandra GD" panose="020E0502030308020204" pitchFamily="34" charset="0"/>
              <a:ea typeface="華康中圓體" panose="020F0509000000000000" pitchFamily="49" charset="-120"/>
            </a:endParaRPr>
          </a:p>
          <a:p>
            <a:pPr marL="342900" indent="-342900" defTabSz="914400">
              <a:lnSpc>
                <a:spcPts val="5000"/>
              </a:lnSpc>
              <a:buSzPct val="70000"/>
              <a:buFont typeface="Wingdings" panose="05000000000000000000" pitchFamily="2" charset="2"/>
              <a:buChar char="u"/>
            </a:pPr>
            <a:r>
              <a:rPr lang="zh-TW" altLang="en-US" sz="2800" dirty="0">
                <a:solidFill>
                  <a:srgbClr val="BA3F59"/>
                </a:solidFill>
                <a:latin typeface="Maiandra GD" panose="020E0502030308020204" pitchFamily="34" charset="0"/>
                <a:ea typeface="華康中圓體" panose="020F0509000000000000" pitchFamily="49" charset="-120"/>
                <a:hlinkClick r:id="rId4"/>
              </a:rPr>
              <a:t>英文主題講座</a:t>
            </a:r>
            <a:endParaRPr lang="en-US" altLang="zh-TW" sz="2800" dirty="0">
              <a:solidFill>
                <a:srgbClr val="BA3F59"/>
              </a:solidFill>
              <a:latin typeface="Maiandra GD" panose="020E0502030308020204" pitchFamily="34" charset="0"/>
              <a:ea typeface="華康中圓體" panose="020F0509000000000000" pitchFamily="49" charset="-120"/>
            </a:endParaRPr>
          </a:p>
          <a:p>
            <a:pPr marL="342900" indent="-342900" defTabSz="914400">
              <a:lnSpc>
                <a:spcPts val="5000"/>
              </a:lnSpc>
              <a:buSzPct val="70000"/>
              <a:buFont typeface="Wingdings" panose="05000000000000000000" pitchFamily="2" charset="2"/>
              <a:buChar char="u"/>
            </a:pPr>
            <a:r>
              <a:rPr lang="zh-TW" altLang="en-US" sz="2800" dirty="0">
                <a:solidFill>
                  <a:srgbClr val="BA3F59"/>
                </a:solidFill>
                <a:latin typeface="Maiandra GD" panose="020E0502030308020204" pitchFamily="34" charset="0"/>
                <a:ea typeface="華康中圓體" panose="020F0509000000000000" pitchFamily="49" charset="-120"/>
                <a:hlinkClick r:id="rId4"/>
              </a:rPr>
              <a:t>英文繪本說書</a:t>
            </a:r>
            <a:r>
              <a:rPr lang="zh-TW" altLang="en-US" sz="2800" dirty="0">
                <a:solidFill>
                  <a:srgbClr val="BA3F59"/>
                </a:solidFill>
                <a:latin typeface="Maiandra GD" panose="020E0502030308020204" pitchFamily="34" charset="0"/>
                <a:ea typeface="華康中圓體" panose="020F0509000000000000" pitchFamily="49" charset="-120"/>
                <a:hlinkClick r:id="rId4"/>
              </a:rPr>
              <a:t>人</a:t>
            </a:r>
            <a:endParaRPr lang="en-US" altLang="zh-TW" sz="2800" dirty="0">
              <a:solidFill>
                <a:srgbClr val="BA3F59"/>
              </a:solidFill>
              <a:latin typeface="Maiandra GD" panose="020E0502030308020204" pitchFamily="34" charset="0"/>
              <a:ea typeface="華康中圓體" panose="020F0509000000000000" pitchFamily="49" charset="-120"/>
            </a:endParaRPr>
          </a:p>
        </p:txBody>
      </p:sp>
    </p:spTree>
    <p:extLst>
      <p:ext uri="{BB962C8B-B14F-4D97-AF65-F5344CB8AC3E}">
        <p14:creationId xmlns:p14="http://schemas.microsoft.com/office/powerpoint/2010/main" val="88001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35560" y="1196752"/>
            <a:ext cx="8083624" cy="4536504"/>
          </a:xfrm>
        </p:spPr>
        <p:txBody>
          <a:bodyPr>
            <a:noAutofit/>
          </a:bodyPr>
          <a:lstStyle/>
          <a:p>
            <a:pPr marL="571500" indent="-571500"/>
            <a:r>
              <a:rPr lang="zh-TW" altLang="en-US" sz="4000" b="1" dirty="0">
                <a:solidFill>
                  <a:schemeClr val="tx1"/>
                </a:solidFill>
              </a:rPr>
              <a:t>國立中央大學安心就學支持計畫</a:t>
            </a:r>
            <a:r>
              <a:rPr lang="en-US" altLang="zh-TW" sz="4000" b="1" dirty="0">
                <a:solidFill>
                  <a:schemeClr val="tx1"/>
                </a:solidFill>
              </a:rPr>
              <a:t/>
            </a:r>
            <a:br>
              <a:rPr lang="en-US" altLang="zh-TW" sz="4000" b="1" dirty="0">
                <a:solidFill>
                  <a:schemeClr val="tx1"/>
                </a:solidFill>
              </a:rPr>
            </a:br>
            <a:r>
              <a:rPr lang="en-US" altLang="zh-TW" sz="4000" b="1" dirty="0">
                <a:solidFill>
                  <a:schemeClr val="tx1"/>
                </a:solidFill>
              </a:rPr>
              <a:t/>
            </a:r>
            <a:br>
              <a:rPr lang="en-US" altLang="zh-TW" sz="4000" b="1" dirty="0">
                <a:solidFill>
                  <a:schemeClr val="tx1"/>
                </a:solidFill>
              </a:rPr>
            </a:br>
            <a:r>
              <a:rPr lang="en-US" altLang="zh-TW" sz="4000" b="1" dirty="0">
                <a:solidFill>
                  <a:schemeClr val="tx1"/>
                </a:solidFill>
              </a:rPr>
              <a:t>-</a:t>
            </a:r>
            <a:r>
              <a:rPr lang="zh-TW" altLang="en-US" sz="4000" b="1" dirty="0">
                <a:solidFill>
                  <a:schemeClr val="tx1"/>
                </a:solidFill>
              </a:rPr>
              <a:t>國外進修補助獎勵金</a:t>
            </a:r>
            <a:r>
              <a:rPr lang="en-US" altLang="zh-TW" sz="4000" dirty="0">
                <a:solidFill>
                  <a:schemeClr val="tx1"/>
                </a:solidFill>
              </a:rPr>
              <a:t/>
            </a:r>
            <a:br>
              <a:rPr lang="en-US" altLang="zh-TW" sz="4000" dirty="0">
                <a:solidFill>
                  <a:schemeClr val="tx1"/>
                </a:solidFill>
              </a:rPr>
            </a:br>
            <a:r>
              <a:rPr lang="en-US" altLang="zh-TW" sz="4000" dirty="0">
                <a:solidFill>
                  <a:schemeClr val="tx1"/>
                </a:solidFill>
              </a:rPr>
              <a:t>            </a:t>
            </a:r>
            <a:br>
              <a:rPr lang="en-US" altLang="zh-TW" sz="4000" dirty="0">
                <a:solidFill>
                  <a:schemeClr val="tx1"/>
                </a:solidFill>
              </a:rPr>
            </a:br>
            <a:r>
              <a:rPr lang="en-US" altLang="zh-TW" sz="4000" dirty="0">
                <a:solidFill>
                  <a:schemeClr val="tx1"/>
                </a:solidFill>
              </a:rPr>
              <a:t>            </a:t>
            </a:r>
            <a:r>
              <a:rPr lang="zh-TW" altLang="en-US" sz="2400" dirty="0">
                <a:solidFill>
                  <a:schemeClr val="tx1"/>
                </a:solidFill>
              </a:rPr>
              <a:t>報告人</a:t>
            </a:r>
            <a:r>
              <a:rPr lang="en-US" altLang="zh-TW" sz="2400" dirty="0">
                <a:solidFill>
                  <a:schemeClr val="tx1"/>
                </a:solidFill>
              </a:rPr>
              <a:t>:</a:t>
            </a:r>
            <a:r>
              <a:rPr lang="zh-TW" altLang="en-US" sz="2400" dirty="0">
                <a:solidFill>
                  <a:schemeClr val="tx1"/>
                </a:solidFill>
              </a:rPr>
              <a:t>國際處 宋小姐</a:t>
            </a:r>
            <a:r>
              <a:rPr lang="en-US" altLang="zh-TW" sz="4000" dirty="0">
                <a:solidFill>
                  <a:srgbClr val="0070C0"/>
                </a:solidFill>
              </a:rPr>
              <a:t/>
            </a:r>
            <a:br>
              <a:rPr lang="en-US" altLang="zh-TW" sz="4000" dirty="0">
                <a:solidFill>
                  <a:srgbClr val="0070C0"/>
                </a:solidFill>
              </a:rPr>
            </a:br>
            <a:endParaRPr lang="zh-TW" altLang="en-US" sz="4000" b="1" dirty="0">
              <a:solidFill>
                <a:schemeClr val="tx1"/>
              </a:solidFill>
            </a:endParaRPr>
          </a:p>
        </p:txBody>
      </p:sp>
      <p:sp>
        <p:nvSpPr>
          <p:cNvPr id="3" name="副標題 2"/>
          <p:cNvSpPr>
            <a:spLocks noGrp="1"/>
          </p:cNvSpPr>
          <p:nvPr>
            <p:ph type="subTitle" idx="1"/>
          </p:nvPr>
        </p:nvSpPr>
        <p:spPr/>
        <p:txBody>
          <a:bodyPr/>
          <a:lstStyle/>
          <a:p>
            <a:r>
              <a:rPr lang="zh-TW" altLang="en-US" b="1" dirty="0" smtClean="0"/>
              <a:t>國際事務處</a:t>
            </a:r>
            <a:endParaRPr lang="zh-TW" altLang="en-US" b="1" dirty="0"/>
          </a:p>
        </p:txBody>
      </p:sp>
    </p:spTree>
    <p:extLst>
      <p:ext uri="{BB962C8B-B14F-4D97-AF65-F5344CB8AC3E}">
        <p14:creationId xmlns:p14="http://schemas.microsoft.com/office/powerpoint/2010/main" val="2293317617"/>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19536" y="188640"/>
            <a:ext cx="8748464" cy="3312368"/>
          </a:xfrm>
        </p:spPr>
        <p:txBody>
          <a:bodyPr>
            <a:noAutofit/>
          </a:bodyPr>
          <a:lstStyle/>
          <a:p>
            <a:pPr marL="571500" indent="-571500"/>
            <a:r>
              <a:rPr lang="zh-TW" altLang="en-US" sz="4000" b="1" dirty="0">
                <a:solidFill>
                  <a:schemeClr val="tx1"/>
                </a:solidFill>
              </a:rPr>
              <a:t>計畫目標：</a:t>
            </a:r>
            <a:r>
              <a:rPr lang="en-US" altLang="zh-TW" sz="4000" b="1" dirty="0">
                <a:solidFill>
                  <a:schemeClr val="tx1"/>
                </a:solidFill>
              </a:rPr>
              <a:t/>
            </a:r>
            <a:br>
              <a:rPr lang="en-US" altLang="zh-TW" sz="4000" b="1" dirty="0">
                <a:solidFill>
                  <a:schemeClr val="tx1"/>
                </a:solidFill>
              </a:rPr>
            </a:br>
            <a:r>
              <a:rPr lang="zh-TW" altLang="en-US" sz="4000" b="1" dirty="0">
                <a:solidFill>
                  <a:schemeClr val="tx1"/>
                </a:solidFill>
              </a:rPr>
              <a:t>為鼓勵經濟或文化不利學生參與參加校內外各項出國計畫，拓展其國際視野</a:t>
            </a:r>
          </a:p>
        </p:txBody>
      </p:sp>
      <p:sp>
        <p:nvSpPr>
          <p:cNvPr id="3" name="副標題 2"/>
          <p:cNvSpPr>
            <a:spLocks noGrp="1"/>
          </p:cNvSpPr>
          <p:nvPr>
            <p:ph type="subTitle" idx="1"/>
          </p:nvPr>
        </p:nvSpPr>
        <p:spPr/>
        <p:txBody>
          <a:bodyPr/>
          <a:lstStyle/>
          <a:p>
            <a:r>
              <a:rPr lang="zh-TW" altLang="en-US" b="1" dirty="0" smtClean="0"/>
              <a:t>國際事務處</a:t>
            </a:r>
            <a:endParaRPr lang="zh-TW" alt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5" y="3789041"/>
            <a:ext cx="293846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5" y="3776341"/>
            <a:ext cx="332263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725156"/>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31504" y="2132856"/>
            <a:ext cx="8928992" cy="3312368"/>
          </a:xfrm>
        </p:spPr>
        <p:txBody>
          <a:bodyPr>
            <a:noAutofit/>
          </a:bodyPr>
          <a:lstStyle/>
          <a:p>
            <a:pPr marL="571500" indent="-571500"/>
            <a:r>
              <a:rPr lang="zh-TW" altLang="en-US" sz="4000" b="1" dirty="0">
                <a:solidFill>
                  <a:schemeClr val="tx1"/>
                </a:solidFill>
              </a:rPr>
              <a:t>申請人身份：</a:t>
            </a:r>
            <a:r>
              <a:rPr lang="en-US" altLang="zh-TW" sz="4000" b="1" dirty="0">
                <a:solidFill>
                  <a:schemeClr val="tx1"/>
                </a:solidFill>
              </a:rPr>
              <a:t/>
            </a:r>
            <a:br>
              <a:rPr lang="en-US" altLang="zh-TW" sz="4000" b="1" dirty="0">
                <a:solidFill>
                  <a:schemeClr val="tx1"/>
                </a:solidFill>
              </a:rPr>
            </a:br>
            <a:r>
              <a:rPr lang="zh-TW" altLang="en-US" sz="4000" b="1" dirty="0">
                <a:solidFill>
                  <a:srgbClr val="FFFF00"/>
                </a:solidFill>
              </a:rPr>
              <a:t>需於每學期初通過生活助學金申請者</a:t>
            </a:r>
            <a:r>
              <a:rPr lang="en-US" altLang="zh-TW" sz="4000" b="1" dirty="0">
                <a:solidFill>
                  <a:srgbClr val="FFFF00"/>
                </a:solidFill>
              </a:rPr>
              <a:t/>
            </a:r>
            <a:br>
              <a:rPr lang="en-US" altLang="zh-TW" sz="4000" b="1" dirty="0">
                <a:solidFill>
                  <a:srgbClr val="FFFF00"/>
                </a:solidFill>
              </a:rPr>
            </a:br>
            <a:r>
              <a:rPr lang="en-US" altLang="zh-TW" sz="4000" b="1" dirty="0">
                <a:solidFill>
                  <a:schemeClr val="tx1"/>
                </a:solidFill>
              </a:rPr>
              <a:t>-</a:t>
            </a:r>
            <a:r>
              <a:rPr lang="zh-TW" altLang="en-US" sz="2400" b="1" dirty="0">
                <a:solidFill>
                  <a:schemeClr val="tx1"/>
                </a:solidFill>
              </a:rPr>
              <a:t>符合本校「向日葵助學計畫實施辦法」之在學學生</a:t>
            </a:r>
            <a:br>
              <a:rPr lang="zh-TW" altLang="en-US" sz="2400" b="1" dirty="0">
                <a:solidFill>
                  <a:schemeClr val="tx1"/>
                </a:solidFill>
              </a:rPr>
            </a:br>
            <a:r>
              <a:rPr lang="en-US" altLang="zh-TW" sz="2400" b="1" dirty="0">
                <a:solidFill>
                  <a:schemeClr val="tx1"/>
                </a:solidFill>
              </a:rPr>
              <a:t>-</a:t>
            </a:r>
            <a:r>
              <a:rPr lang="zh-TW" altLang="en-US" sz="2400" b="1" dirty="0">
                <a:solidFill>
                  <a:schemeClr val="tx1"/>
                </a:solidFill>
              </a:rPr>
              <a:t>符合學雜費減免資格之低收入戶學生、中低收入戶學生、特殊境遇家庭子女或孫子女、原住民族籍學生、身心障礙學生及身心障礙人士子女等身份者</a:t>
            </a:r>
            <a:br>
              <a:rPr lang="zh-TW" altLang="en-US" sz="2400" b="1" dirty="0">
                <a:solidFill>
                  <a:schemeClr val="tx1"/>
                </a:solidFill>
              </a:rPr>
            </a:br>
            <a:r>
              <a:rPr lang="en-US" altLang="zh-TW" sz="2400" b="1" dirty="0">
                <a:solidFill>
                  <a:schemeClr val="tx1"/>
                </a:solidFill>
              </a:rPr>
              <a:t>-</a:t>
            </a:r>
            <a:r>
              <a:rPr lang="zh-TW" altLang="en-US" sz="2400" b="1" dirty="0">
                <a:solidFill>
                  <a:schemeClr val="tx1"/>
                </a:solidFill>
              </a:rPr>
              <a:t>符合教育部大專校院經濟或文化不利學生助學計畫所訂助學金申請資格者</a:t>
            </a:r>
            <a:br>
              <a:rPr lang="zh-TW" altLang="en-US" sz="2400" b="1" dirty="0">
                <a:solidFill>
                  <a:schemeClr val="tx1"/>
                </a:solidFill>
              </a:rPr>
            </a:br>
            <a:r>
              <a:rPr lang="en-US" altLang="zh-TW" sz="2400" b="1" dirty="0">
                <a:solidFill>
                  <a:schemeClr val="tx1"/>
                </a:solidFill>
              </a:rPr>
              <a:t>-</a:t>
            </a:r>
            <a:r>
              <a:rPr lang="zh-TW" altLang="en-US" sz="2400" b="1" dirty="0">
                <a:solidFill>
                  <a:schemeClr val="tx1"/>
                </a:solidFill>
              </a:rPr>
              <a:t>其他經委員會審定之經濟或文化不利學生（如：三代家庭第一位進大學者、新住民）</a:t>
            </a:r>
            <a:r>
              <a:rPr lang="zh-TW" altLang="en-US" sz="4000" b="1" dirty="0">
                <a:solidFill>
                  <a:srgbClr val="FFFF00"/>
                </a:solidFill>
              </a:rPr>
              <a:t/>
            </a:r>
            <a:br>
              <a:rPr lang="zh-TW" altLang="en-US" sz="4000" b="1" dirty="0">
                <a:solidFill>
                  <a:srgbClr val="FFFF00"/>
                </a:solidFill>
              </a:rPr>
            </a:br>
            <a:endParaRPr lang="zh-TW" altLang="en-US" sz="4000" b="1" dirty="0">
              <a:solidFill>
                <a:srgbClr val="FFFF00"/>
              </a:solidFill>
            </a:endParaRPr>
          </a:p>
        </p:txBody>
      </p:sp>
      <p:sp>
        <p:nvSpPr>
          <p:cNvPr id="3" name="副標題 2"/>
          <p:cNvSpPr>
            <a:spLocks noGrp="1"/>
          </p:cNvSpPr>
          <p:nvPr>
            <p:ph type="subTitle" idx="1"/>
          </p:nvPr>
        </p:nvSpPr>
        <p:spPr/>
        <p:txBody>
          <a:bodyPr/>
          <a:lstStyle/>
          <a:p>
            <a:r>
              <a:rPr lang="zh-TW" altLang="en-US" b="1" dirty="0" smtClean="0"/>
              <a:t>國際事務處</a:t>
            </a:r>
            <a:endParaRPr lang="zh-TW" altLang="en-US" b="1" dirty="0"/>
          </a:p>
        </p:txBody>
      </p:sp>
    </p:spTree>
    <p:extLst>
      <p:ext uri="{BB962C8B-B14F-4D97-AF65-F5344CB8AC3E}">
        <p14:creationId xmlns:p14="http://schemas.microsoft.com/office/powerpoint/2010/main" val="1750703718"/>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申請方式</a:t>
            </a:r>
            <a:endParaRPr lang="zh-TW" altLang="en-US" sz="6000" dirty="0">
              <a:latin typeface="王漢宗特明體繁" panose="02020500000000000000" pitchFamily="18" charset="-120"/>
              <a:ea typeface="王漢宗特明體繁" panose="02020500000000000000" pitchFamily="18" charset="-120"/>
            </a:endParaRPr>
          </a:p>
        </p:txBody>
      </p:sp>
      <p:sp>
        <p:nvSpPr>
          <p:cNvPr id="3" name="內容版面配置區 2"/>
          <p:cNvSpPr>
            <a:spLocks noGrp="1"/>
          </p:cNvSpPr>
          <p:nvPr>
            <p:ph idx="1"/>
          </p:nvPr>
        </p:nvSpPr>
        <p:spPr>
          <a:xfrm>
            <a:off x="4918173" y="2198264"/>
            <a:ext cx="6974379" cy="921460"/>
          </a:xfrm>
        </p:spPr>
        <p:txBody>
          <a:bodyPr>
            <a:noAutofit/>
          </a:bodyPr>
          <a:lstStyle/>
          <a:p>
            <a:pPr lvl="0"/>
            <a:r>
              <a:rPr lang="zh-TW" altLang="zh-TW" sz="2800" dirty="0" smtClean="0">
                <a:latin typeface="王漢宗特明體繁" panose="02020500000000000000" pitchFamily="18" charset="-120"/>
                <a:ea typeface="王漢宗特明體繁" panose="02020500000000000000" pitchFamily="18" charset="-120"/>
              </a:rPr>
              <a:t>中</a:t>
            </a:r>
            <a:r>
              <a:rPr lang="zh-TW" altLang="zh-TW" sz="2800" dirty="0">
                <a:latin typeface="王漢宗特明體繁" panose="02020500000000000000" pitchFamily="18" charset="-120"/>
                <a:ea typeface="王漢宗特明體繁" panose="02020500000000000000" pitchFamily="18" charset="-120"/>
              </a:rPr>
              <a:t>大</a:t>
            </a:r>
            <a:r>
              <a:rPr lang="en-US" altLang="zh-TW" sz="2800" dirty="0">
                <a:latin typeface="王漢宗特明體繁" panose="02020500000000000000" pitchFamily="18" charset="-120"/>
                <a:ea typeface="王漢宗特明體繁" panose="02020500000000000000" pitchFamily="18" charset="-120"/>
              </a:rPr>
              <a:t>portal</a:t>
            </a:r>
            <a:r>
              <a:rPr lang="zh-TW" altLang="zh-TW" sz="2800" dirty="0">
                <a:latin typeface="王漢宗特明體繁" panose="02020500000000000000" pitchFamily="18" charset="-120"/>
                <a:ea typeface="王漢宗特明體繁" panose="02020500000000000000" pitchFamily="18" charset="-120"/>
              </a:rPr>
              <a:t>入口網</a:t>
            </a:r>
            <a:r>
              <a:rPr lang="en-US" altLang="zh-TW" sz="2800" dirty="0">
                <a:latin typeface="王漢宗特明體繁" panose="02020500000000000000" pitchFamily="18" charset="-120"/>
                <a:ea typeface="王漢宗特明體繁" panose="02020500000000000000" pitchFamily="18" charset="-120"/>
              </a:rPr>
              <a:t>→</a:t>
            </a:r>
            <a:r>
              <a:rPr lang="zh-TW" altLang="zh-TW" sz="2800" dirty="0">
                <a:latin typeface="王漢宗特明體繁" panose="02020500000000000000" pitchFamily="18" charset="-120"/>
                <a:ea typeface="王漢宗特明體繁" panose="02020500000000000000" pitchFamily="18" charset="-120"/>
              </a:rPr>
              <a:t>學生服務</a:t>
            </a:r>
            <a:r>
              <a:rPr lang="en-US" altLang="zh-TW" sz="2800" dirty="0">
                <a:latin typeface="王漢宗特明體繁" panose="02020500000000000000" pitchFamily="18" charset="-120"/>
                <a:ea typeface="王漢宗特明體繁" panose="02020500000000000000" pitchFamily="18" charset="-120"/>
              </a:rPr>
              <a:t>→</a:t>
            </a:r>
            <a:r>
              <a:rPr lang="zh-TW" altLang="zh-TW" sz="2800" dirty="0">
                <a:latin typeface="王漢宗特明體繁" panose="02020500000000000000" pitchFamily="18" charset="-120"/>
                <a:ea typeface="王漢宗特明體繁" panose="02020500000000000000" pitchFamily="18" charset="-120"/>
              </a:rPr>
              <a:t>生活助學服務</a:t>
            </a:r>
            <a:r>
              <a:rPr lang="en-US" altLang="zh-TW" sz="2800" dirty="0">
                <a:latin typeface="王漢宗特明體繁" panose="02020500000000000000" pitchFamily="18" charset="-120"/>
                <a:ea typeface="王漢宗特明體繁" panose="02020500000000000000" pitchFamily="18" charset="-120"/>
              </a:rPr>
              <a:t>→</a:t>
            </a:r>
            <a:r>
              <a:rPr lang="en-US" altLang="zh-TW" sz="2800" u="sng" dirty="0" err="1">
                <a:latin typeface="王漢宗特明體繁" panose="02020500000000000000" pitchFamily="18" charset="-120"/>
                <a:ea typeface="王漢宗特明體繁" panose="02020500000000000000" pitchFamily="18" charset="-120"/>
                <a:hlinkClick r:id="rId2"/>
              </a:rPr>
              <a:t>獎助學金暨工讀管理系統</a:t>
            </a:r>
            <a:r>
              <a:rPr lang="zh-TW" altLang="zh-TW" sz="2800" dirty="0">
                <a:latin typeface="王漢宗特明體繁" panose="02020500000000000000" pitchFamily="18" charset="-120"/>
                <a:ea typeface="王漢宗特明體繁" panose="02020500000000000000" pitchFamily="18" charset="-120"/>
              </a:rPr>
              <a:t>，申請「安心就學支持計畫生活助學金」，列印申請表並備妥相關文件後，繳交至生活輔導組。</a:t>
            </a:r>
            <a:r>
              <a:rPr lang="en-US" altLang="zh-TW" sz="2800" dirty="0">
                <a:latin typeface="王漢宗特明體繁" panose="02020500000000000000" pitchFamily="18" charset="-120"/>
                <a:ea typeface="王漢宗特明體繁" panose="02020500000000000000" pitchFamily="18" charset="-120"/>
              </a:rPr>
              <a:t> </a:t>
            </a:r>
            <a:endParaRPr lang="en-US" altLang="zh-TW" sz="2800" dirty="0" smtClean="0">
              <a:latin typeface="王漢宗特明體繁" panose="02020500000000000000" pitchFamily="18" charset="-120"/>
              <a:ea typeface="王漢宗特明體繁" panose="02020500000000000000" pitchFamily="18" charset="-120"/>
            </a:endParaRPr>
          </a:p>
          <a:p>
            <a:pPr lvl="0"/>
            <a:endParaRPr lang="en-US" altLang="zh-TW" sz="2800" dirty="0" smtClean="0">
              <a:latin typeface="王漢宗特明體繁" panose="02020500000000000000" pitchFamily="18" charset="-120"/>
              <a:ea typeface="王漢宗特明體繁" panose="02020500000000000000" pitchFamily="18" charset="-120"/>
            </a:endParaRPr>
          </a:p>
          <a:p>
            <a:endParaRPr lang="zh-TW" altLang="en-US" sz="2800" dirty="0">
              <a:latin typeface="王漢宗特明體繁" panose="02020500000000000000" pitchFamily="18" charset="-120"/>
              <a:ea typeface="王漢宗特明體繁" panose="02020500000000000000" pitchFamily="18" charset="-120"/>
            </a:endParaRPr>
          </a:p>
        </p:txBody>
      </p:sp>
      <p:pic>
        <p:nvPicPr>
          <p:cNvPr id="6" name="內容版面配置區 5"/>
          <p:cNvPicPr>
            <a:picLocks noChangeAspect="1"/>
          </p:cNvPicPr>
          <p:nvPr/>
        </p:nvPicPr>
        <p:blipFill>
          <a:blip r:embed="rId3"/>
          <a:stretch>
            <a:fillRect/>
          </a:stretch>
        </p:blipFill>
        <p:spPr>
          <a:xfrm>
            <a:off x="6716329" y="3119724"/>
            <a:ext cx="3378069" cy="3373285"/>
          </a:xfrm>
          <a:prstGeom prst="rect">
            <a:avLst/>
          </a:prstGeom>
        </p:spPr>
      </p:pic>
    </p:spTree>
    <p:extLst>
      <p:ext uri="{BB962C8B-B14F-4D97-AF65-F5344CB8AC3E}">
        <p14:creationId xmlns:p14="http://schemas.microsoft.com/office/powerpoint/2010/main" val="170175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檢附文件</a:t>
            </a:r>
            <a:endParaRPr lang="zh-TW" altLang="en-US" sz="6000" dirty="0">
              <a:latin typeface="王漢宗特明體繁" panose="02020500000000000000" pitchFamily="18" charset="-120"/>
              <a:ea typeface="王漢宗特明體繁" panose="02020500000000000000" pitchFamily="18"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320712244"/>
              </p:ext>
            </p:extLst>
          </p:nvPr>
        </p:nvGraphicFramePr>
        <p:xfrm>
          <a:off x="4804475" y="2821969"/>
          <a:ext cx="7144718" cy="3596838"/>
        </p:xfrm>
        <a:graphic>
          <a:graphicData uri="http://schemas.openxmlformats.org/drawingml/2006/table">
            <a:tbl>
              <a:tblPr firstRow="1" bandRow="1">
                <a:tableStyleId>{5A111915-BE36-4E01-A7E5-04B1672EAD32}</a:tableStyleId>
              </a:tblPr>
              <a:tblGrid>
                <a:gridCol w="609724">
                  <a:extLst>
                    <a:ext uri="{9D8B030D-6E8A-4147-A177-3AD203B41FA5}">
                      <a16:colId xmlns:a16="http://schemas.microsoft.com/office/drawing/2014/main" val="1221364808"/>
                    </a:ext>
                  </a:extLst>
                </a:gridCol>
                <a:gridCol w="6534994">
                  <a:extLst>
                    <a:ext uri="{9D8B030D-6E8A-4147-A177-3AD203B41FA5}">
                      <a16:colId xmlns:a16="http://schemas.microsoft.com/office/drawing/2014/main" val="2323898028"/>
                    </a:ext>
                  </a:extLst>
                </a:gridCol>
              </a:tblGrid>
              <a:tr h="201477">
                <a:tc gridSpan="2">
                  <a:txBody>
                    <a:bodyPr/>
                    <a:lstStyle/>
                    <a:p>
                      <a:endParaRPr lang="zh-TW" altLang="en-US" sz="24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a:p>
                  </a:txBody>
                  <a:tcPr/>
                </a:tc>
                <a:extLst>
                  <a:ext uri="{0D108BD9-81ED-4DB2-BD59-A6C34878D82A}">
                    <a16:rowId xmlns:a16="http://schemas.microsoft.com/office/drawing/2014/main" val="2901414058"/>
                  </a:ext>
                </a:extLst>
              </a:tr>
              <a:tr h="587484">
                <a:tc>
                  <a:txBody>
                    <a:bodyPr/>
                    <a:lstStyle/>
                    <a:p>
                      <a:pPr algn="ctr"/>
                      <a:r>
                        <a:rPr lang="en-US" altLang="zh-TW" sz="2800" dirty="0" smtClean="0">
                          <a:latin typeface="微軟正黑體" panose="020B0604030504040204" pitchFamily="34" charset="-120"/>
                          <a:ea typeface="微軟正黑體" panose="020B0604030504040204" pitchFamily="34" charset="-120"/>
                        </a:rPr>
                        <a:t>1</a:t>
                      </a:r>
                      <a:endParaRPr lang="zh-TW" altLang="en-US" sz="28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lvl="0" indent="0" algn="just">
                        <a:spcBef>
                          <a:spcPts val="600"/>
                        </a:spcBef>
                        <a:spcAft>
                          <a:spcPts val="600"/>
                        </a:spcAft>
                        <a:buFont typeface="+mj-lt"/>
                        <a:buNone/>
                      </a:pPr>
                      <a:r>
                        <a:rPr lang="zh-TW" sz="2000" dirty="0" smtClean="0">
                          <a:effectLst/>
                          <a:latin typeface="微軟正黑體" panose="020B0604030504040204" pitchFamily="34" charset="-120"/>
                          <a:ea typeface="微軟正黑體" panose="020B0604030504040204" pitchFamily="34" charset="-120"/>
                        </a:rPr>
                        <a:t>獎學金</a:t>
                      </a:r>
                      <a:r>
                        <a:rPr lang="zh-TW" sz="2000" dirty="0">
                          <a:effectLst/>
                          <a:latin typeface="微軟正黑體" panose="020B0604030504040204" pitchFamily="34" charset="-120"/>
                          <a:ea typeface="微軟正黑體" panose="020B0604030504040204" pitchFamily="34" charset="-120"/>
                        </a:rPr>
                        <a:t>申請系統登錄列印之申請表格</a:t>
                      </a:r>
                      <a:endParaRPr lang="zh-TW" sz="18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003692499"/>
                  </a:ext>
                </a:extLst>
              </a:tr>
              <a:tr h="789702">
                <a:tc>
                  <a:txBody>
                    <a:bodyPr/>
                    <a:lstStyle/>
                    <a:p>
                      <a:pPr algn="ctr"/>
                      <a:r>
                        <a:rPr lang="en-US" altLang="zh-TW" sz="2800" dirty="0" smtClean="0">
                          <a:latin typeface="微軟正黑體" panose="020B0604030504040204" pitchFamily="34" charset="-120"/>
                          <a:ea typeface="微軟正黑體" panose="020B0604030504040204" pitchFamily="34" charset="-120"/>
                        </a:rPr>
                        <a:t>2</a:t>
                      </a:r>
                      <a:endParaRPr lang="zh-TW" altLang="en-US" sz="28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lvl="0" indent="0" algn="just">
                        <a:spcBef>
                          <a:spcPts val="600"/>
                        </a:spcBef>
                        <a:spcAft>
                          <a:spcPts val="600"/>
                        </a:spcAft>
                        <a:buFont typeface="+mj-lt"/>
                        <a:buNone/>
                      </a:pPr>
                      <a:r>
                        <a:rPr lang="zh-TW" sz="2000" dirty="0" smtClean="0">
                          <a:effectLst/>
                          <a:latin typeface="微軟正黑體" panose="020B0604030504040204" pitchFamily="34" charset="-120"/>
                          <a:ea typeface="微軟正黑體" panose="020B0604030504040204" pitchFamily="34" charset="-120"/>
                        </a:rPr>
                        <a:t>安心</a:t>
                      </a:r>
                      <a:r>
                        <a:rPr lang="zh-TW" sz="2000" dirty="0">
                          <a:effectLst/>
                          <a:latin typeface="微軟正黑體" panose="020B0604030504040204" pitchFamily="34" charset="-120"/>
                          <a:ea typeface="微軟正黑體" panose="020B0604030504040204" pitchFamily="34" charset="-120"/>
                        </a:rPr>
                        <a:t>就學支持計畫學習輔導活動調查表</a:t>
                      </a:r>
                      <a:endParaRPr lang="zh-TW" sz="1800" dirty="0">
                        <a:effectLst/>
                        <a:latin typeface="微軟正黑體" panose="020B0604030504040204" pitchFamily="34" charset="-120"/>
                        <a:ea typeface="微軟正黑體" panose="020B0604030504040204" pitchFamily="34" charset="-120"/>
                      </a:endParaRPr>
                    </a:p>
                    <a:p>
                      <a:pPr marL="144145" indent="0" algn="just">
                        <a:spcBef>
                          <a:spcPts val="600"/>
                        </a:spcBef>
                        <a:spcAft>
                          <a:spcPts val="600"/>
                        </a:spcAft>
                        <a:buFont typeface="+mj-lt"/>
                        <a:buNone/>
                      </a:pPr>
                      <a:r>
                        <a:rPr lang="en-US" sz="1800" dirty="0">
                          <a:effectLst/>
                          <a:latin typeface="微軟正黑體" panose="020B0604030504040204" pitchFamily="34" charset="-120"/>
                          <a:ea typeface="微軟正黑體" panose="020B0604030504040204" pitchFamily="34" charset="-120"/>
                        </a:rPr>
                        <a:t>(</a:t>
                      </a:r>
                      <a:r>
                        <a:rPr lang="zh-TW" sz="1800" dirty="0">
                          <a:effectLst/>
                          <a:latin typeface="微軟正黑體" panose="020B0604030504040204" pitchFamily="34" charset="-120"/>
                          <a:ea typeface="微軟正黑體" panose="020B0604030504040204" pitchFamily="34" charset="-120"/>
                        </a:rPr>
                        <a:t>線上登錄無須</a:t>
                      </a:r>
                      <a:r>
                        <a:rPr lang="zh-TW" sz="1800" dirty="0" smtClean="0">
                          <a:effectLst/>
                          <a:latin typeface="微軟正黑體" panose="020B0604030504040204" pitchFamily="34" charset="-120"/>
                          <a:ea typeface="微軟正黑體" panose="020B0604030504040204" pitchFamily="34" charset="-120"/>
                        </a:rPr>
                        <a:t>列印</a:t>
                      </a:r>
                      <a:r>
                        <a:rPr lang="zh-TW" altLang="en-US" sz="1800" dirty="0" smtClean="0">
                          <a:effectLst/>
                          <a:latin typeface="微軟正黑體" panose="020B0604030504040204" pitchFamily="34" charset="-120"/>
                          <a:ea typeface="微軟正黑體" panose="020B0604030504040204" pitchFamily="34" charset="-120"/>
                        </a:rPr>
                        <a:t>：</a:t>
                      </a:r>
                      <a:r>
                        <a:rPr lang="en-US" sz="1800" u="sng" dirty="0" smtClean="0">
                          <a:effectLst/>
                          <a:latin typeface="微軟正黑體" panose="020B0604030504040204" pitchFamily="34" charset="-120"/>
                          <a:ea typeface="微軟正黑體" panose="020B0604030504040204" pitchFamily="34" charset="-120"/>
                          <a:hlinkClick r:id="rId2"/>
                        </a:rPr>
                        <a:t>https</a:t>
                      </a:r>
                      <a:r>
                        <a:rPr lang="en-US" sz="1800" u="sng" dirty="0">
                          <a:effectLst/>
                          <a:latin typeface="微軟正黑體" panose="020B0604030504040204" pitchFamily="34" charset="-120"/>
                          <a:ea typeface="微軟正黑體" panose="020B0604030504040204" pitchFamily="34" charset="-120"/>
                          <a:hlinkClick r:id="rId2"/>
                        </a:rPr>
                        <a:t>://forms.gle/noyo14qE6GR2btcy7</a:t>
                      </a:r>
                      <a:r>
                        <a:rPr lang="en-US" sz="1800" dirty="0">
                          <a:effectLst/>
                          <a:latin typeface="微軟正黑體" panose="020B0604030504040204" pitchFamily="34" charset="-120"/>
                          <a:ea typeface="微軟正黑體" panose="020B0604030504040204" pitchFamily="34" charset="-120"/>
                        </a:rPr>
                        <a:t>)</a:t>
                      </a:r>
                      <a:endPar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616846238"/>
                  </a:ext>
                </a:extLst>
              </a:tr>
              <a:tr h="587484">
                <a:tc>
                  <a:txBody>
                    <a:bodyPr/>
                    <a:lstStyle/>
                    <a:p>
                      <a:pPr algn="ctr"/>
                      <a:r>
                        <a:rPr lang="en-US" altLang="zh-TW" sz="2800" dirty="0" smtClean="0">
                          <a:latin typeface="微軟正黑體" panose="020B0604030504040204" pitchFamily="34" charset="-120"/>
                          <a:ea typeface="微軟正黑體" panose="020B0604030504040204" pitchFamily="34" charset="-120"/>
                        </a:rPr>
                        <a:t>3</a:t>
                      </a:r>
                      <a:endParaRPr lang="zh-TW" altLang="en-US" sz="28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lvl="0" indent="0" algn="just">
                        <a:spcBef>
                          <a:spcPts val="600"/>
                        </a:spcBef>
                        <a:spcAft>
                          <a:spcPts val="600"/>
                        </a:spcAft>
                        <a:buFont typeface="+mj-lt"/>
                        <a:buNone/>
                      </a:pPr>
                      <a:r>
                        <a:rPr lang="zh-TW" sz="2000" dirty="0" smtClean="0">
                          <a:effectLst/>
                          <a:latin typeface="微軟正黑體" panose="020B0604030504040204" pitchFamily="34" charset="-120"/>
                          <a:ea typeface="微軟正黑體" panose="020B0604030504040204" pitchFamily="34" charset="-120"/>
                        </a:rPr>
                        <a:t>最近</a:t>
                      </a:r>
                      <a:r>
                        <a:rPr lang="zh-TW" sz="2000" dirty="0">
                          <a:effectLst/>
                          <a:latin typeface="微軟正黑體" panose="020B0604030504040204" pitchFamily="34" charset="-120"/>
                          <a:ea typeface="微軟正黑體" panose="020B0604030504040204" pitchFamily="34" charset="-120"/>
                        </a:rPr>
                        <a:t>三個月</a:t>
                      </a:r>
                      <a:r>
                        <a:rPr lang="zh-TW" sz="2000" u="sng" dirty="0">
                          <a:effectLst/>
                          <a:latin typeface="微軟正黑體" panose="020B0604030504040204" pitchFamily="34" charset="-120"/>
                          <a:ea typeface="微軟正黑體" panose="020B0604030504040204" pitchFamily="34" charset="-120"/>
                        </a:rPr>
                        <a:t>全戶</a:t>
                      </a:r>
                      <a:r>
                        <a:rPr lang="zh-TW" sz="2000" dirty="0">
                          <a:effectLst/>
                          <a:latin typeface="微軟正黑體" panose="020B0604030504040204" pitchFamily="34" charset="-120"/>
                          <a:ea typeface="微軟正黑體" panose="020B0604030504040204" pitchFamily="34" charset="-120"/>
                        </a:rPr>
                        <a:t>戶籍謄本或新式戶口名簿影本</a:t>
                      </a:r>
                      <a:endParaRPr lang="zh-TW" sz="18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28594346"/>
                  </a:ext>
                </a:extLst>
              </a:tr>
              <a:tr h="587484">
                <a:tc>
                  <a:txBody>
                    <a:bodyPr/>
                    <a:lstStyle/>
                    <a:p>
                      <a:pPr algn="ctr"/>
                      <a:r>
                        <a:rPr lang="en-US" altLang="zh-TW" sz="2800" dirty="0" smtClean="0">
                          <a:latin typeface="微軟正黑體" panose="020B0604030504040204" pitchFamily="34" charset="-120"/>
                          <a:ea typeface="微軟正黑體" panose="020B0604030504040204" pitchFamily="34" charset="-120"/>
                        </a:rPr>
                        <a:t>4</a:t>
                      </a:r>
                      <a:endParaRPr lang="zh-TW" altLang="en-US" sz="28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lvl="0" indent="0" algn="just">
                        <a:spcBef>
                          <a:spcPts val="600"/>
                        </a:spcBef>
                        <a:spcAft>
                          <a:spcPts val="600"/>
                        </a:spcAft>
                        <a:buFont typeface="+mj-lt"/>
                        <a:buNone/>
                      </a:pPr>
                      <a:r>
                        <a:rPr lang="en-US" sz="2000" dirty="0" smtClean="0">
                          <a:effectLst/>
                          <a:latin typeface="微軟正黑體" panose="020B0604030504040204" pitchFamily="34" charset="-120"/>
                          <a:ea typeface="微軟正黑體" panose="020B0604030504040204" pitchFamily="34" charset="-120"/>
                        </a:rPr>
                        <a:t>107</a:t>
                      </a:r>
                      <a:r>
                        <a:rPr lang="zh-TW" sz="2000" dirty="0">
                          <a:effectLst/>
                          <a:latin typeface="微軟正黑體" panose="020B0604030504040204" pitchFamily="34" charset="-120"/>
                          <a:ea typeface="微軟正黑體" panose="020B0604030504040204" pitchFamily="34" charset="-120"/>
                        </a:rPr>
                        <a:t>年國稅局全戶各類所得資料清單</a:t>
                      </a:r>
                      <a:r>
                        <a:rPr lang="en-US" sz="2000" b="1" u="sng" dirty="0">
                          <a:effectLst/>
                          <a:latin typeface="微軟正黑體" panose="020B0604030504040204" pitchFamily="34" charset="-120"/>
                          <a:ea typeface="微軟正黑體" panose="020B0604030504040204" pitchFamily="34" charset="-120"/>
                        </a:rPr>
                        <a:t>(</a:t>
                      </a:r>
                      <a:r>
                        <a:rPr lang="zh-TW" sz="2000" b="1" u="sng" dirty="0">
                          <a:effectLst/>
                          <a:latin typeface="微軟正黑體" panose="020B0604030504040204" pitchFamily="34" charset="-120"/>
                          <a:ea typeface="微軟正黑體" panose="020B0604030504040204" pitchFamily="34" charset="-120"/>
                        </a:rPr>
                        <a:t>父、母及學生本人</a:t>
                      </a:r>
                      <a:r>
                        <a:rPr lang="en-US" sz="2000" b="1" u="sng" dirty="0">
                          <a:effectLst/>
                          <a:latin typeface="微軟正黑體" panose="020B0604030504040204" pitchFamily="34" charset="-120"/>
                          <a:ea typeface="微軟正黑體" panose="020B0604030504040204" pitchFamily="34" charset="-120"/>
                        </a:rPr>
                        <a:t>)</a:t>
                      </a:r>
                      <a:endParaRPr lang="zh-TW" sz="18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505011987"/>
                  </a:ext>
                </a:extLst>
              </a:tr>
              <a:tr h="587484">
                <a:tc>
                  <a:txBody>
                    <a:bodyPr/>
                    <a:lstStyle/>
                    <a:p>
                      <a:pPr algn="ctr"/>
                      <a:r>
                        <a:rPr lang="en-US" altLang="zh-TW" sz="2800" dirty="0" smtClean="0">
                          <a:latin typeface="微軟正黑體" panose="020B0604030504040204" pitchFamily="34" charset="-120"/>
                          <a:ea typeface="微軟正黑體" panose="020B0604030504040204" pitchFamily="34" charset="-120"/>
                        </a:rPr>
                        <a:t>5</a:t>
                      </a:r>
                      <a:endParaRPr lang="zh-TW" altLang="en-US" sz="28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lvl="0" indent="0" algn="just">
                        <a:spcBef>
                          <a:spcPts val="600"/>
                        </a:spcBef>
                        <a:spcAft>
                          <a:spcPts val="600"/>
                        </a:spcAft>
                        <a:buFont typeface="+mj-lt"/>
                        <a:buNone/>
                      </a:pPr>
                      <a:r>
                        <a:rPr lang="zh-TW" sz="2000" dirty="0" smtClean="0">
                          <a:effectLst/>
                          <a:latin typeface="微軟正黑體" panose="020B0604030504040204" pitchFamily="34" charset="-120"/>
                          <a:ea typeface="微軟正黑體" panose="020B0604030504040204" pitchFamily="34" charset="-120"/>
                        </a:rPr>
                        <a:t>國稅局</a:t>
                      </a:r>
                      <a:r>
                        <a:rPr lang="zh-TW" sz="2000" dirty="0">
                          <a:effectLst/>
                          <a:latin typeface="微軟正黑體" panose="020B0604030504040204" pitchFamily="34" charset="-120"/>
                          <a:ea typeface="微軟正黑體" panose="020B0604030504040204" pitchFamily="34" charset="-120"/>
                        </a:rPr>
                        <a:t>全戶財產歸屬資料清單</a:t>
                      </a:r>
                      <a:r>
                        <a:rPr lang="en-US" sz="2000" b="1" u="sng" dirty="0">
                          <a:effectLst/>
                          <a:latin typeface="微軟正黑體" panose="020B0604030504040204" pitchFamily="34" charset="-120"/>
                          <a:ea typeface="微軟正黑體" panose="020B0604030504040204" pitchFamily="34" charset="-120"/>
                        </a:rPr>
                        <a:t>(</a:t>
                      </a:r>
                      <a:r>
                        <a:rPr lang="zh-TW" sz="2000" b="1" u="sng" dirty="0">
                          <a:effectLst/>
                          <a:latin typeface="微軟正黑體" panose="020B0604030504040204" pitchFamily="34" charset="-120"/>
                          <a:ea typeface="微軟正黑體" panose="020B0604030504040204" pitchFamily="34" charset="-120"/>
                        </a:rPr>
                        <a:t>父、母及學生本人</a:t>
                      </a:r>
                      <a:r>
                        <a:rPr lang="en-US" sz="2000" b="1" u="sng" dirty="0">
                          <a:effectLst/>
                          <a:latin typeface="微軟正黑體" panose="020B0604030504040204" pitchFamily="34" charset="-120"/>
                          <a:ea typeface="微軟正黑體" panose="020B0604030504040204" pitchFamily="34" charset="-120"/>
                        </a:rPr>
                        <a:t>)</a:t>
                      </a:r>
                      <a:endParaRPr lang="zh-TW" sz="18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064200504"/>
                  </a:ext>
                </a:extLst>
              </a:tr>
            </a:tbl>
          </a:graphicData>
        </a:graphic>
      </p:graphicFrame>
      <p:sp>
        <p:nvSpPr>
          <p:cNvPr id="6" name="文字方塊 5"/>
          <p:cNvSpPr txBox="1"/>
          <p:nvPr/>
        </p:nvSpPr>
        <p:spPr>
          <a:xfrm>
            <a:off x="4680489" y="526942"/>
            <a:ext cx="7392691" cy="2123658"/>
          </a:xfrm>
          <a:prstGeom prst="rect">
            <a:avLst/>
          </a:prstGeom>
          <a:noFill/>
        </p:spPr>
        <p:txBody>
          <a:bodyPr wrap="square" rtlCol="0">
            <a:spAutoFit/>
          </a:bodyPr>
          <a:lstStyle/>
          <a:p>
            <a:pPr marL="285750" indent="-285750">
              <a:buFont typeface="Arial" panose="020B0604020202020204" pitchFamily="34" charset="0"/>
              <a:buChar char="•"/>
            </a:pPr>
            <a:r>
              <a:rPr lang="zh-TW" altLang="zh-TW" sz="2200" dirty="0">
                <a:latin typeface="微軟正黑體" panose="020B0604030504040204" pitchFamily="34" charset="-120"/>
                <a:ea typeface="微軟正黑體" panose="020B0604030504040204" pitchFamily="34" charset="-120"/>
              </a:rPr>
              <a:t>符合</a:t>
            </a:r>
            <a:r>
              <a:rPr lang="zh-TW" altLang="zh-TW" sz="2200" b="1" u="sng" dirty="0">
                <a:latin typeface="微軟正黑體" panose="020B0604030504040204" pitchFamily="34" charset="-120"/>
                <a:ea typeface="微軟正黑體" panose="020B0604030504040204" pitchFamily="34" charset="-120"/>
              </a:rPr>
              <a:t>學雜費減免</a:t>
            </a:r>
            <a:r>
              <a:rPr lang="zh-TW" altLang="zh-TW" sz="2200" b="1" u="sng" dirty="0" smtClean="0">
                <a:latin typeface="微軟正黑體" panose="020B0604030504040204" pitchFamily="34" charset="-120"/>
                <a:ea typeface="微軟正黑體" panose="020B0604030504040204" pitchFamily="34" charset="-120"/>
              </a:rPr>
              <a:t>資格</a:t>
            </a:r>
            <a:r>
              <a:rPr lang="zh-TW" altLang="zh-TW" sz="2200" dirty="0" smtClean="0">
                <a:latin typeface="微軟正黑體" panose="020B0604030504040204" pitchFamily="34" charset="-120"/>
                <a:ea typeface="微軟正黑體" panose="020B0604030504040204" pitchFamily="34" charset="-120"/>
              </a:rPr>
              <a:t>之低收入戶學生、中低收入戶學生、特殊境遇家庭子女或孫子女、身心障礙學生及身心障礙人士子女等身份或</a:t>
            </a:r>
            <a:r>
              <a:rPr lang="zh-TW" altLang="zh-TW" sz="2200" dirty="0">
                <a:latin typeface="微軟正黑體" panose="020B0604030504040204" pitchFamily="34" charset="-120"/>
                <a:ea typeface="微軟正黑體" panose="020B0604030504040204" pitchFamily="34" charset="-120"/>
              </a:rPr>
              <a:t>通過</a:t>
            </a:r>
            <a:r>
              <a:rPr lang="zh-TW" altLang="zh-TW" sz="2200" b="1" u="sng" dirty="0">
                <a:latin typeface="微軟正黑體" panose="020B0604030504040204" pitchFamily="34" charset="-120"/>
                <a:ea typeface="微軟正黑體" panose="020B0604030504040204" pitchFamily="34" charset="-120"/>
              </a:rPr>
              <a:t>大專校院弱勢學生助學計畫</a:t>
            </a:r>
            <a:r>
              <a:rPr lang="zh-TW" altLang="zh-TW" sz="2200" dirty="0">
                <a:latin typeface="微軟正黑體" panose="020B0604030504040204" pitchFamily="34" charset="-120"/>
                <a:ea typeface="微軟正黑體" panose="020B0604030504040204" pitchFamily="34" charset="-120"/>
              </a:rPr>
              <a:t>者，請繳交</a:t>
            </a:r>
            <a:r>
              <a:rPr lang="zh-TW" altLang="zh-TW" sz="2200" b="1" dirty="0">
                <a:solidFill>
                  <a:schemeClr val="accent5"/>
                </a:solidFill>
                <a:latin typeface="微軟正黑體" panose="020B0604030504040204" pitchFamily="34" charset="-120"/>
                <a:ea typeface="微軟正黑體" panose="020B0604030504040204" pitchFamily="34" charset="-120"/>
              </a:rPr>
              <a:t>文件</a:t>
            </a:r>
            <a:r>
              <a:rPr lang="en-US" altLang="zh-TW" sz="2200" b="1" dirty="0">
                <a:solidFill>
                  <a:schemeClr val="accent5"/>
                </a:solidFill>
                <a:latin typeface="微軟正黑體" panose="020B0604030504040204" pitchFamily="34" charset="-120"/>
                <a:ea typeface="微軟正黑體" panose="020B0604030504040204" pitchFamily="34" charset="-120"/>
              </a:rPr>
              <a:t>1-2</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sz="2200" dirty="0">
                <a:latin typeface="微軟正黑體" panose="020B0604030504040204" pitchFamily="34" charset="-120"/>
                <a:ea typeface="微軟正黑體" panose="020B0604030504040204" pitchFamily="34" charset="-120"/>
              </a:rPr>
              <a:t>符合</a:t>
            </a:r>
            <a:r>
              <a:rPr lang="zh-TW" altLang="zh-TW" sz="2200" u="sng" dirty="0">
                <a:latin typeface="微軟正黑體" panose="020B0604030504040204" pitchFamily="34" charset="-120"/>
                <a:ea typeface="微軟正黑體" panose="020B0604030504040204" pitchFamily="34" charset="-120"/>
              </a:rPr>
              <a:t>學雜費減免資格</a:t>
            </a:r>
            <a:r>
              <a:rPr lang="zh-TW" altLang="zh-TW" sz="2200" dirty="0">
                <a:latin typeface="微軟正黑體" panose="020B0604030504040204" pitchFamily="34" charset="-120"/>
                <a:ea typeface="微軟正黑體" panose="020B0604030504040204" pitchFamily="34" charset="-120"/>
              </a:rPr>
              <a:t>之</a:t>
            </a:r>
            <a:r>
              <a:rPr lang="zh-TW" altLang="zh-TW" sz="2200" b="1" dirty="0">
                <a:latin typeface="微軟正黑體" panose="020B0604030504040204" pitchFamily="34" charset="-120"/>
                <a:ea typeface="微軟正黑體" panose="020B0604030504040204" pitchFamily="34" charset="-120"/>
              </a:rPr>
              <a:t>原住民族籍</a:t>
            </a:r>
            <a:r>
              <a:rPr lang="zh-TW" altLang="zh-TW" sz="2200" dirty="0">
                <a:latin typeface="微軟正黑體" panose="020B0604030504040204" pitchFamily="34" charset="-120"/>
                <a:ea typeface="微軟正黑體" panose="020B0604030504040204" pitchFamily="34" charset="-120"/>
              </a:rPr>
              <a:t>學生，請繳交</a:t>
            </a:r>
            <a:r>
              <a:rPr lang="zh-TW" altLang="zh-TW" sz="2200" b="1" dirty="0">
                <a:solidFill>
                  <a:schemeClr val="accent5"/>
                </a:solidFill>
                <a:latin typeface="微軟正黑體" panose="020B0604030504040204" pitchFamily="34" charset="-120"/>
                <a:ea typeface="微軟正黑體" panose="020B0604030504040204" pitchFamily="34" charset="-120"/>
              </a:rPr>
              <a:t>文件</a:t>
            </a:r>
            <a:r>
              <a:rPr lang="en-US" altLang="zh-TW" sz="2200" b="1" dirty="0">
                <a:solidFill>
                  <a:schemeClr val="accent5"/>
                </a:solidFill>
                <a:latin typeface="微軟正黑體" panose="020B0604030504040204" pitchFamily="34" charset="-120"/>
                <a:ea typeface="微軟正黑體" panose="020B0604030504040204" pitchFamily="34" charset="-120"/>
              </a:rPr>
              <a:t>1-5</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200" dirty="0" smtClean="0">
                <a:latin typeface="微軟正黑體" panose="020B0604030504040204" pitchFamily="34" charset="-120"/>
                <a:ea typeface="微軟正黑體" panose="020B0604030504040204" pitchFamily="34" charset="-120"/>
              </a:rPr>
              <a:t>以上均</a:t>
            </a:r>
            <a:r>
              <a:rPr lang="zh-TW" altLang="zh-TW" sz="2200" dirty="0" smtClean="0">
                <a:latin typeface="微軟正黑體" panose="020B0604030504040204" pitchFamily="34" charset="-120"/>
                <a:ea typeface="微軟正黑體" panose="020B0604030504040204" pitchFamily="34" charset="-120"/>
              </a:rPr>
              <a:t>不符合者</a:t>
            </a:r>
            <a:r>
              <a:rPr lang="zh-TW" altLang="zh-TW" sz="2200" dirty="0">
                <a:latin typeface="微軟正黑體" panose="020B0604030504040204" pitchFamily="34" charset="-120"/>
                <a:ea typeface="微軟正黑體" panose="020B0604030504040204" pitchFamily="34" charset="-120"/>
              </a:rPr>
              <a:t>，請繳交</a:t>
            </a:r>
            <a:r>
              <a:rPr lang="zh-TW" altLang="zh-TW" sz="2200" b="1" dirty="0" smtClean="0">
                <a:solidFill>
                  <a:schemeClr val="accent5"/>
                </a:solidFill>
                <a:latin typeface="微軟正黑體" panose="020B0604030504040204" pitchFamily="34" charset="-120"/>
                <a:ea typeface="微軟正黑體" panose="020B0604030504040204" pitchFamily="34" charset="-120"/>
              </a:rPr>
              <a:t>文件</a:t>
            </a:r>
            <a:r>
              <a:rPr lang="en-US" altLang="zh-TW" sz="2200" b="1" dirty="0">
                <a:solidFill>
                  <a:schemeClr val="accent5"/>
                </a:solidFill>
                <a:latin typeface="微軟正黑體" panose="020B0604030504040204" pitchFamily="34" charset="-120"/>
                <a:ea typeface="微軟正黑體" panose="020B0604030504040204" pitchFamily="34" charset="-120"/>
              </a:rPr>
              <a:t>1-5</a:t>
            </a:r>
            <a:r>
              <a:rPr lang="zh-TW" altLang="zh-TW" sz="2200" dirty="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438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申請期限</a:t>
            </a:r>
            <a:endParaRPr lang="zh-TW" altLang="en-US" sz="6000" dirty="0">
              <a:latin typeface="王漢宗特明體繁" panose="02020500000000000000" pitchFamily="18" charset="-120"/>
              <a:ea typeface="王漢宗特明體繁" panose="02020500000000000000" pitchFamily="18" charset="-120"/>
            </a:endParaRPr>
          </a:p>
        </p:txBody>
      </p:sp>
      <p:sp>
        <p:nvSpPr>
          <p:cNvPr id="3" name="內容版面配置區 2"/>
          <p:cNvSpPr>
            <a:spLocks noGrp="1"/>
          </p:cNvSpPr>
          <p:nvPr>
            <p:ph idx="1"/>
          </p:nvPr>
        </p:nvSpPr>
        <p:spPr>
          <a:xfrm>
            <a:off x="4933672" y="2210441"/>
            <a:ext cx="6974379" cy="2017915"/>
          </a:xfrm>
        </p:spPr>
        <p:txBody>
          <a:bodyPr>
            <a:normAutofit/>
          </a:bodyPr>
          <a:lstStyle/>
          <a:p>
            <a:pPr lvl="0"/>
            <a:r>
              <a:rPr lang="zh-TW" altLang="en-US" sz="3800" dirty="0" smtClean="0">
                <a:latin typeface="王漢宗特明體繁" panose="02020500000000000000" pitchFamily="18" charset="-120"/>
                <a:ea typeface="王漢宗特明體繁" panose="02020500000000000000" pitchFamily="18" charset="-120"/>
              </a:rPr>
              <a:t>即日起</a:t>
            </a:r>
            <a:r>
              <a:rPr lang="zh-TW" altLang="zh-TW" sz="3800" dirty="0" smtClean="0">
                <a:latin typeface="王漢宗特明體繁" panose="02020500000000000000" pitchFamily="18" charset="-120"/>
                <a:ea typeface="王漢宗特明體繁" panose="02020500000000000000" pitchFamily="18" charset="-120"/>
              </a:rPr>
              <a:t>至</a:t>
            </a:r>
            <a:r>
              <a:rPr lang="en-US" altLang="zh-TW" sz="3800" dirty="0" smtClean="0">
                <a:latin typeface="王漢宗特明體繁" panose="02020500000000000000" pitchFamily="18" charset="-120"/>
                <a:ea typeface="王漢宗特明體繁" panose="02020500000000000000" pitchFamily="18" charset="-120"/>
              </a:rPr>
              <a:t>109</a:t>
            </a:r>
            <a:r>
              <a:rPr lang="zh-TW" altLang="zh-TW" sz="3800" dirty="0" smtClean="0">
                <a:latin typeface="王漢宗特明體繁" panose="02020500000000000000" pitchFamily="18" charset="-120"/>
                <a:ea typeface="王漢宗特明體繁" panose="02020500000000000000" pitchFamily="18" charset="-120"/>
              </a:rPr>
              <a:t>年</a:t>
            </a:r>
            <a:r>
              <a:rPr lang="en-US" altLang="zh-TW" sz="3800" dirty="0" smtClean="0">
                <a:latin typeface="王漢宗特明體繁" panose="02020500000000000000" pitchFamily="18" charset="-120"/>
                <a:ea typeface="王漢宗特明體繁" panose="02020500000000000000" pitchFamily="18" charset="-120"/>
              </a:rPr>
              <a:t>3</a:t>
            </a:r>
            <a:r>
              <a:rPr lang="zh-TW" altLang="zh-TW" sz="3800" dirty="0" smtClean="0">
                <a:latin typeface="王漢宗特明體繁" panose="02020500000000000000" pitchFamily="18" charset="-120"/>
                <a:ea typeface="王漢宗特明體繁" panose="02020500000000000000" pitchFamily="18" charset="-120"/>
              </a:rPr>
              <a:t>月</a:t>
            </a:r>
            <a:r>
              <a:rPr lang="en-US" altLang="zh-TW" sz="3800" dirty="0" smtClean="0">
                <a:latin typeface="王漢宗特明體繁" panose="02020500000000000000" pitchFamily="18" charset="-120"/>
                <a:ea typeface="王漢宗特明體繁" panose="02020500000000000000" pitchFamily="18" charset="-120"/>
              </a:rPr>
              <a:t>6</a:t>
            </a:r>
            <a:r>
              <a:rPr lang="zh-TW" altLang="zh-TW" sz="3800" dirty="0" smtClean="0">
                <a:latin typeface="王漢宗特明體繁" panose="02020500000000000000" pitchFamily="18" charset="-120"/>
                <a:ea typeface="王漢宗特明體繁" panose="02020500000000000000" pitchFamily="18" charset="-120"/>
              </a:rPr>
              <a:t>日</a:t>
            </a:r>
            <a:r>
              <a:rPr lang="en-US" altLang="zh-TW" sz="3800" dirty="0" smtClean="0">
                <a:latin typeface="王漢宗特明體繁" panose="02020500000000000000" pitchFamily="18" charset="-120"/>
                <a:ea typeface="王漢宗特明體繁" panose="02020500000000000000" pitchFamily="18" charset="-120"/>
              </a:rPr>
              <a:t>(</a:t>
            </a:r>
            <a:r>
              <a:rPr lang="zh-TW" altLang="zh-TW" sz="3800" dirty="0" smtClean="0">
                <a:latin typeface="王漢宗特明體繁" panose="02020500000000000000" pitchFamily="18" charset="-120"/>
                <a:ea typeface="王漢宗特明體繁" panose="02020500000000000000" pitchFamily="18" charset="-120"/>
              </a:rPr>
              <a:t>五</a:t>
            </a:r>
            <a:r>
              <a:rPr lang="en-US" altLang="zh-TW" sz="3800" dirty="0" smtClean="0">
                <a:latin typeface="王漢宗特明體繁" panose="02020500000000000000" pitchFamily="18" charset="-120"/>
                <a:ea typeface="王漢宗特明體繁" panose="02020500000000000000" pitchFamily="18" charset="-120"/>
              </a:rPr>
              <a:t>)</a:t>
            </a:r>
            <a:r>
              <a:rPr lang="zh-TW" altLang="en-US" sz="3800" dirty="0" smtClean="0">
                <a:latin typeface="王漢宗特明體繁" panose="02020500000000000000" pitchFamily="18" charset="-120"/>
                <a:ea typeface="王漢宗特明體繁" panose="02020500000000000000" pitchFamily="18" charset="-120"/>
              </a:rPr>
              <a:t>止</a:t>
            </a:r>
            <a:endParaRPr lang="zh-TW" altLang="zh-TW" sz="3800" dirty="0" smtClean="0">
              <a:latin typeface="王漢宗特明體繁" panose="02020500000000000000" pitchFamily="18" charset="-120"/>
              <a:ea typeface="王漢宗特明體繁" panose="02020500000000000000" pitchFamily="18" charset="-120"/>
            </a:endParaRPr>
          </a:p>
        </p:txBody>
      </p:sp>
    </p:spTree>
    <p:extLst>
      <p:ext uri="{BB962C8B-B14F-4D97-AF65-F5344CB8AC3E}">
        <p14:creationId xmlns:p14="http://schemas.microsoft.com/office/powerpoint/2010/main" val="168105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補助金額</a:t>
            </a:r>
            <a:endParaRPr lang="zh-TW" altLang="en-US" sz="6000" dirty="0">
              <a:latin typeface="王漢宗特明體繁" panose="02020500000000000000" pitchFamily="18" charset="-120"/>
              <a:ea typeface="王漢宗特明體繁" panose="02020500000000000000" pitchFamily="18" charset="-120"/>
            </a:endParaRPr>
          </a:p>
        </p:txBody>
      </p:sp>
      <p:sp>
        <p:nvSpPr>
          <p:cNvPr id="3" name="內容版面配置區 2"/>
          <p:cNvSpPr>
            <a:spLocks noGrp="1"/>
          </p:cNvSpPr>
          <p:nvPr>
            <p:ph idx="1"/>
          </p:nvPr>
        </p:nvSpPr>
        <p:spPr>
          <a:xfrm>
            <a:off x="4763192" y="798852"/>
            <a:ext cx="6974379" cy="5248622"/>
          </a:xfrm>
        </p:spPr>
        <p:txBody>
          <a:bodyPr>
            <a:normAutofit/>
          </a:bodyPr>
          <a:lstStyle/>
          <a:p>
            <a:pPr lvl="0"/>
            <a:r>
              <a:rPr lang="zh-TW" altLang="zh-TW" sz="3200" dirty="0" smtClean="0">
                <a:latin typeface="王漢宗特明體繁" panose="02020500000000000000" pitchFamily="18" charset="-120"/>
                <a:ea typeface="王漢宗特明體繁" panose="02020500000000000000" pitchFamily="18" charset="-120"/>
              </a:rPr>
              <a:t>經</a:t>
            </a:r>
            <a:r>
              <a:rPr lang="zh-TW" altLang="zh-TW" sz="3200" dirty="0">
                <a:latin typeface="王漢宗特明體繁" panose="02020500000000000000" pitchFamily="18" charset="-120"/>
                <a:ea typeface="王漢宗特明體繁" panose="02020500000000000000" pitchFamily="18" charset="-120"/>
              </a:rPr>
              <a:t>審查通過者，學期間（</a:t>
            </a:r>
            <a:r>
              <a:rPr lang="en-US" altLang="zh-TW" sz="3200" dirty="0">
                <a:latin typeface="王漢宗特明體繁" panose="02020500000000000000" pitchFamily="18" charset="-120"/>
                <a:ea typeface="王漢宗特明體繁" panose="02020500000000000000" pitchFamily="18" charset="-120"/>
              </a:rPr>
              <a:t>2</a:t>
            </a:r>
            <a:r>
              <a:rPr lang="zh-TW" altLang="zh-TW" sz="3200" dirty="0">
                <a:latin typeface="王漢宗特明體繁" panose="02020500000000000000" pitchFamily="18" charset="-120"/>
                <a:ea typeface="王漢宗特明體繁" panose="02020500000000000000" pitchFamily="18" charset="-120"/>
              </a:rPr>
              <a:t>、</a:t>
            </a:r>
            <a:r>
              <a:rPr lang="en-US" altLang="zh-TW" sz="3200" dirty="0">
                <a:latin typeface="王漢宗特明體繁" panose="02020500000000000000" pitchFamily="18" charset="-120"/>
                <a:ea typeface="王漢宗特明體繁" panose="02020500000000000000" pitchFamily="18" charset="-120"/>
              </a:rPr>
              <a:t>7</a:t>
            </a:r>
            <a:r>
              <a:rPr lang="zh-TW" altLang="zh-TW" sz="3200" dirty="0">
                <a:latin typeface="王漢宗特明體繁" panose="02020500000000000000" pitchFamily="18" charset="-120"/>
                <a:ea typeface="王漢宗特明體繁" panose="02020500000000000000" pitchFamily="18" charset="-120"/>
              </a:rPr>
              <a:t>、</a:t>
            </a:r>
            <a:r>
              <a:rPr lang="en-US" altLang="zh-TW" sz="3200" dirty="0">
                <a:latin typeface="王漢宗特明體繁" panose="02020500000000000000" pitchFamily="18" charset="-120"/>
                <a:ea typeface="王漢宗特明體繁" panose="02020500000000000000" pitchFamily="18" charset="-120"/>
              </a:rPr>
              <a:t>8</a:t>
            </a:r>
            <a:r>
              <a:rPr lang="zh-TW" altLang="zh-TW" sz="3200" dirty="0">
                <a:latin typeface="王漢宗特明體繁" panose="02020500000000000000" pitchFamily="18" charset="-120"/>
                <a:ea typeface="王漢宗特明體繁" panose="02020500000000000000" pitchFamily="18" charset="-120"/>
              </a:rPr>
              <a:t>、</a:t>
            </a:r>
            <a:r>
              <a:rPr lang="en-US" altLang="zh-TW" sz="3200" dirty="0">
                <a:latin typeface="王漢宗特明體繁" panose="02020500000000000000" pitchFamily="18" charset="-120"/>
                <a:ea typeface="王漢宗特明體繁" panose="02020500000000000000" pitchFamily="18" charset="-120"/>
              </a:rPr>
              <a:t>9</a:t>
            </a:r>
            <a:r>
              <a:rPr lang="zh-TW" altLang="zh-TW" sz="3200" dirty="0">
                <a:latin typeface="王漢宗特明體繁" panose="02020500000000000000" pitchFamily="18" charset="-120"/>
                <a:ea typeface="王漢宗特明體繁" panose="02020500000000000000" pitchFamily="18" charset="-120"/>
              </a:rPr>
              <a:t>月除外</a:t>
            </a:r>
            <a:r>
              <a:rPr lang="zh-TW" altLang="zh-TW" sz="3200" dirty="0" smtClean="0">
                <a:latin typeface="王漢宗特明體繁" panose="02020500000000000000" pitchFamily="18" charset="-120"/>
                <a:ea typeface="王漢宗特明體繁" panose="02020500000000000000" pitchFamily="18" charset="-120"/>
              </a:rPr>
              <a:t>）</a:t>
            </a:r>
            <a:r>
              <a:rPr lang="zh-TW" altLang="en-US" sz="3200" dirty="0">
                <a:latin typeface="王漢宗特明體繁" panose="02020500000000000000" pitchFamily="18" charset="-120"/>
                <a:ea typeface="王漢宗特明體繁" panose="02020500000000000000" pitchFamily="18" charset="-120"/>
              </a:rPr>
              <a:t>以</a:t>
            </a:r>
            <a:r>
              <a:rPr lang="zh-TW" altLang="zh-TW" sz="3200" dirty="0" smtClean="0">
                <a:latin typeface="王漢宗特明體繁" panose="02020500000000000000" pitchFamily="18" charset="-120"/>
                <a:ea typeface="王漢宗特明體繁" panose="02020500000000000000" pitchFamily="18" charset="-120"/>
              </a:rPr>
              <a:t>每月</a:t>
            </a:r>
            <a:r>
              <a:rPr lang="zh-TW" altLang="en-US" sz="3200" dirty="0" smtClean="0">
                <a:latin typeface="王漢宗特明體繁" panose="02020500000000000000" pitchFamily="18" charset="-120"/>
                <a:ea typeface="王漢宗特明體繁" panose="02020500000000000000" pitchFamily="18" charset="-120"/>
              </a:rPr>
              <a:t>核發新</a:t>
            </a:r>
            <a:r>
              <a:rPr lang="zh-TW" altLang="zh-TW" sz="3200" dirty="0" smtClean="0">
                <a:latin typeface="王漢宗特明體繁" panose="02020500000000000000" pitchFamily="18" charset="-120"/>
                <a:ea typeface="王漢宗特明體繁" panose="02020500000000000000" pitchFamily="18" charset="-120"/>
              </a:rPr>
              <a:t>台幣</a:t>
            </a:r>
            <a:r>
              <a:rPr lang="en-US" altLang="zh-TW" sz="3200" b="1" dirty="0">
                <a:latin typeface="王漢宗特明體繁" panose="02020500000000000000" pitchFamily="18" charset="-120"/>
                <a:ea typeface="王漢宗特明體繁" panose="02020500000000000000" pitchFamily="18" charset="-120"/>
              </a:rPr>
              <a:t>4,000</a:t>
            </a:r>
            <a:r>
              <a:rPr lang="zh-TW" altLang="zh-TW" sz="3200" b="1" dirty="0">
                <a:latin typeface="王漢宗特明體繁" panose="02020500000000000000" pitchFamily="18" charset="-120"/>
                <a:ea typeface="王漢宗特明體繁" panose="02020500000000000000" pitchFamily="18" charset="-120"/>
              </a:rPr>
              <a:t>元</a:t>
            </a:r>
            <a:r>
              <a:rPr lang="zh-TW" altLang="zh-TW" sz="3200" dirty="0">
                <a:latin typeface="王漢宗特明體繁" panose="02020500000000000000" pitchFamily="18" charset="-120"/>
                <a:ea typeface="王漢宗特明體繁" panose="02020500000000000000" pitchFamily="18" charset="-120"/>
              </a:rPr>
              <a:t>為原則</a:t>
            </a:r>
            <a:r>
              <a:rPr lang="zh-TW" altLang="zh-TW" sz="3200" dirty="0" smtClean="0">
                <a:latin typeface="王漢宗特明體繁" panose="02020500000000000000" pitchFamily="18" charset="-120"/>
                <a:ea typeface="王漢宗特明體繁" panose="02020500000000000000" pitchFamily="18" charset="-120"/>
              </a:rPr>
              <a:t>。</a:t>
            </a:r>
            <a:endParaRPr lang="zh-TW" altLang="zh-TW" sz="3200" dirty="0">
              <a:latin typeface="王漢宗特明體繁" panose="02020500000000000000" pitchFamily="18" charset="-120"/>
              <a:ea typeface="王漢宗特明體繁" panose="02020500000000000000" pitchFamily="18" charset="-120"/>
            </a:endParaRPr>
          </a:p>
        </p:txBody>
      </p:sp>
    </p:spTree>
    <p:extLst>
      <p:ext uri="{BB962C8B-B14F-4D97-AF65-F5344CB8AC3E}">
        <p14:creationId xmlns:p14="http://schemas.microsoft.com/office/powerpoint/2010/main" val="45061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繳件單位</a:t>
            </a:r>
            <a:endParaRPr lang="zh-TW" altLang="en-US" sz="6000" dirty="0">
              <a:latin typeface="王漢宗特明體繁" panose="02020500000000000000" pitchFamily="18" charset="-120"/>
              <a:ea typeface="王漢宗特明體繁" panose="02020500000000000000" pitchFamily="18" charset="-120"/>
            </a:endParaRPr>
          </a:p>
        </p:txBody>
      </p:sp>
      <p:sp>
        <p:nvSpPr>
          <p:cNvPr id="3" name="內容版面配置區 2"/>
          <p:cNvSpPr>
            <a:spLocks noGrp="1"/>
          </p:cNvSpPr>
          <p:nvPr>
            <p:ph idx="1"/>
          </p:nvPr>
        </p:nvSpPr>
        <p:spPr>
          <a:xfrm>
            <a:off x="4763192" y="798852"/>
            <a:ext cx="6974379" cy="5248622"/>
          </a:xfrm>
        </p:spPr>
        <p:txBody>
          <a:bodyPr>
            <a:normAutofit/>
          </a:bodyPr>
          <a:lstStyle/>
          <a:p>
            <a:pPr lvl="0"/>
            <a:r>
              <a:rPr lang="zh-TW" altLang="en-US" sz="3200" dirty="0" smtClean="0">
                <a:latin typeface="王漢宗特明體繁" panose="02020500000000000000" pitchFamily="18" charset="-120"/>
                <a:ea typeface="王漢宗特明體繁" panose="02020500000000000000" pitchFamily="18" charset="-120"/>
              </a:rPr>
              <a:t>學務處生活輔導組</a:t>
            </a:r>
            <a:r>
              <a:rPr lang="zh-TW" altLang="en-US" sz="3200" dirty="0">
                <a:latin typeface="王漢宗特明體繁" panose="02020500000000000000" pitchFamily="18" charset="-120"/>
                <a:ea typeface="王漢宗特明體繁" panose="02020500000000000000" pitchFamily="18" charset="-120"/>
              </a:rPr>
              <a:t> </a:t>
            </a:r>
            <a:r>
              <a:rPr lang="zh-TW" altLang="en-US" sz="3200" dirty="0" smtClean="0">
                <a:latin typeface="王漢宗特明體繁" panose="02020500000000000000" pitchFamily="18" charset="-120"/>
                <a:ea typeface="王漢宗特明體繁" panose="02020500000000000000" pitchFamily="18" charset="-120"/>
              </a:rPr>
              <a:t>邱</a:t>
            </a:r>
            <a:r>
              <a:rPr lang="zh-TW" altLang="en-US" sz="3200" dirty="0">
                <a:latin typeface="王漢宗特明體繁" panose="02020500000000000000" pitchFamily="18" charset="-120"/>
                <a:ea typeface="王漢宗特明體繁" panose="02020500000000000000" pitchFamily="18" charset="-120"/>
              </a:rPr>
              <a:t>琳</a:t>
            </a:r>
            <a:r>
              <a:rPr lang="zh-TW" altLang="en-US" sz="3200" dirty="0" smtClean="0">
                <a:latin typeface="王漢宗特明體繁" panose="02020500000000000000" pitchFamily="18" charset="-120"/>
                <a:ea typeface="王漢宗特明體繁" panose="02020500000000000000" pitchFamily="18" charset="-120"/>
              </a:rPr>
              <a:t>格小姐</a:t>
            </a:r>
            <a:endParaRPr lang="en-US" altLang="zh-TW" sz="3200" dirty="0" smtClean="0">
              <a:latin typeface="王漢宗特明體繁" panose="02020500000000000000" pitchFamily="18" charset="-120"/>
              <a:ea typeface="王漢宗特明體繁" panose="02020500000000000000" pitchFamily="18" charset="-120"/>
            </a:endParaRPr>
          </a:p>
          <a:p>
            <a:pPr lvl="0"/>
            <a:r>
              <a:rPr lang="zh-TW" altLang="en-US" sz="3200" dirty="0" smtClean="0">
                <a:latin typeface="王漢宗特明體繁" panose="02020500000000000000" pitchFamily="18" charset="-120"/>
                <a:ea typeface="王漢宗特明體繁" panose="02020500000000000000" pitchFamily="18" charset="-120"/>
              </a:rPr>
              <a:t>電話：</a:t>
            </a:r>
            <a:r>
              <a:rPr lang="en-US" altLang="zh-TW" sz="3200" dirty="0" smtClean="0">
                <a:latin typeface="王漢宗特明體繁" panose="02020500000000000000" pitchFamily="18" charset="-120"/>
                <a:ea typeface="王漢宗特明體繁" panose="02020500000000000000" pitchFamily="18" charset="-120"/>
              </a:rPr>
              <a:t>03-4227151</a:t>
            </a:r>
            <a:r>
              <a:rPr lang="zh-TW" altLang="en-US" sz="3200" dirty="0" smtClean="0">
                <a:latin typeface="王漢宗特明體繁" panose="02020500000000000000" pitchFamily="18" charset="-120"/>
                <a:ea typeface="王漢宗特明體繁" panose="02020500000000000000" pitchFamily="18" charset="-120"/>
              </a:rPr>
              <a:t>分機</a:t>
            </a:r>
            <a:r>
              <a:rPr lang="en-US" altLang="zh-TW" sz="3200" dirty="0" smtClean="0">
                <a:latin typeface="王漢宗特明體繁" panose="02020500000000000000" pitchFamily="18" charset="-120"/>
                <a:ea typeface="王漢宗特明體繁" panose="02020500000000000000" pitchFamily="18" charset="-120"/>
              </a:rPr>
              <a:t>57221</a:t>
            </a:r>
          </a:p>
          <a:p>
            <a:pPr lvl="0"/>
            <a:r>
              <a:rPr lang="en-US" altLang="zh-TW" sz="3200" dirty="0" smtClean="0">
                <a:latin typeface="王漢宗特明體繁" panose="02020500000000000000" pitchFamily="18" charset="-120"/>
                <a:ea typeface="王漢宗特明體繁" panose="02020500000000000000" pitchFamily="18" charset="-120"/>
              </a:rPr>
              <a:t>Email</a:t>
            </a:r>
            <a:r>
              <a:rPr lang="zh-TW" altLang="en-US" sz="3200" dirty="0" smtClean="0">
                <a:latin typeface="王漢宗特明體繁" panose="02020500000000000000" pitchFamily="18" charset="-120"/>
                <a:ea typeface="王漢宗特明體繁" panose="02020500000000000000" pitchFamily="18" charset="-120"/>
              </a:rPr>
              <a:t>：</a:t>
            </a:r>
            <a:r>
              <a:rPr lang="en-US" altLang="zh-TW" dirty="0">
                <a:hlinkClick r:id="rId2"/>
              </a:rPr>
              <a:t>ringochiu@ncu.edu.tw</a:t>
            </a:r>
            <a:endParaRPr lang="zh-TW" altLang="zh-TW" sz="3200" dirty="0">
              <a:latin typeface="王漢宗特明體繁" panose="02020500000000000000" pitchFamily="18" charset="-120"/>
              <a:ea typeface="王漢宗特明體繁" panose="02020500000000000000" pitchFamily="18" charset="-120"/>
            </a:endParaRPr>
          </a:p>
        </p:txBody>
      </p:sp>
    </p:spTree>
    <p:extLst>
      <p:ext uri="{BB962C8B-B14F-4D97-AF65-F5344CB8AC3E}">
        <p14:creationId xmlns:p14="http://schemas.microsoft.com/office/powerpoint/2010/main" val="73853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8631" y="2349925"/>
            <a:ext cx="3493211" cy="2456442"/>
          </a:xfrm>
        </p:spPr>
        <p:txBody>
          <a:bodyPr>
            <a:normAutofit/>
          </a:bodyPr>
          <a:lstStyle/>
          <a:p>
            <a:r>
              <a:rPr lang="zh-TW" altLang="en-US" sz="6000" dirty="0" smtClean="0">
                <a:latin typeface="王漢宗特明體繁" panose="02020500000000000000" pitchFamily="18" charset="-120"/>
                <a:ea typeface="王漢宗特明體繁" panose="02020500000000000000" pitchFamily="18" charset="-120"/>
              </a:rPr>
              <a:t>歡迎加入</a:t>
            </a:r>
            <a:endParaRPr lang="zh-TW" altLang="en-US" sz="6000" dirty="0">
              <a:latin typeface="王漢宗特明體繁" panose="02020500000000000000" pitchFamily="18" charset="-120"/>
              <a:ea typeface="王漢宗特明體繁" panose="02020500000000000000" pitchFamily="18" charset="-120"/>
            </a:endParaRPr>
          </a:p>
        </p:txBody>
      </p:sp>
      <p:sp>
        <p:nvSpPr>
          <p:cNvPr id="3" name="內容版面配置區 2"/>
          <p:cNvSpPr>
            <a:spLocks noGrp="1"/>
          </p:cNvSpPr>
          <p:nvPr>
            <p:ph idx="1"/>
          </p:nvPr>
        </p:nvSpPr>
        <p:spPr>
          <a:xfrm>
            <a:off x="5476114" y="1381970"/>
            <a:ext cx="5434693" cy="967955"/>
          </a:xfrm>
        </p:spPr>
        <p:txBody>
          <a:bodyPr>
            <a:normAutofit fontScale="92500"/>
          </a:bodyPr>
          <a:lstStyle/>
          <a:p>
            <a:pPr marL="0" lvl="0" indent="0">
              <a:buNone/>
            </a:pPr>
            <a:r>
              <a:rPr lang="zh-TW" altLang="en-US" sz="3200" dirty="0">
                <a:latin typeface="王漢宗特明體繁" panose="02020500000000000000" pitchFamily="18" charset="-120"/>
                <a:ea typeface="王漢宗特明體繁" panose="02020500000000000000" pitchFamily="18" charset="-120"/>
              </a:rPr>
              <a:t>安心就學支持</a:t>
            </a:r>
            <a:r>
              <a:rPr lang="zh-TW" altLang="en-US" sz="3200" dirty="0" smtClean="0">
                <a:latin typeface="王漢宗特明體繁" panose="02020500000000000000" pitchFamily="18" charset="-120"/>
                <a:ea typeface="王漢宗特明體繁" panose="02020500000000000000" pitchFamily="18" charset="-120"/>
              </a:rPr>
              <a:t>計畫</a:t>
            </a:r>
            <a:r>
              <a:rPr lang="en-US" altLang="zh-TW" sz="3200" dirty="0" smtClean="0">
                <a:latin typeface="王漢宗特明體繁" panose="02020500000000000000" pitchFamily="18" charset="-120"/>
                <a:ea typeface="王漢宗特明體繁" panose="02020500000000000000" pitchFamily="18" charset="-120"/>
              </a:rPr>
              <a:t>line</a:t>
            </a:r>
            <a:r>
              <a:rPr lang="zh-TW" altLang="en-US" sz="3200" dirty="0">
                <a:latin typeface="王漢宗特明體繁" panose="02020500000000000000" pitchFamily="18" charset="-120"/>
                <a:ea typeface="王漢宗特明體繁" panose="02020500000000000000" pitchFamily="18" charset="-120"/>
              </a:rPr>
              <a:t>生活圈</a:t>
            </a:r>
            <a:endParaRPr lang="zh-TW" altLang="zh-TW" sz="3200" dirty="0">
              <a:latin typeface="王漢宗特明體繁" panose="02020500000000000000" pitchFamily="18" charset="-120"/>
              <a:ea typeface="王漢宗特明體繁" panose="02020500000000000000" pitchFamily="18"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521" y="2349925"/>
            <a:ext cx="4019878" cy="4019878"/>
          </a:xfrm>
          <a:prstGeom prst="rect">
            <a:avLst/>
          </a:prstGeom>
        </p:spPr>
      </p:pic>
    </p:spTree>
    <p:extLst>
      <p:ext uri="{BB962C8B-B14F-4D97-AF65-F5344CB8AC3E}">
        <p14:creationId xmlns:p14="http://schemas.microsoft.com/office/powerpoint/2010/main" val="4278230169"/>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多面向">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5.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1_絲縷">
  <a:themeElements>
    <a:clrScheme name="自訂 5">
      <a:dk1>
        <a:sysClr val="windowText" lastClr="000000"/>
      </a:dk1>
      <a:lt1>
        <a:sysClr val="window" lastClr="FFFFFF"/>
      </a:lt1>
      <a:dk2>
        <a:srgbClr val="382950"/>
      </a:dk2>
      <a:lt2>
        <a:srgbClr val="F5E9ED"/>
      </a:lt2>
      <a:accent1>
        <a:srgbClr val="A5B592"/>
      </a:accent1>
      <a:accent2>
        <a:srgbClr val="F3A447"/>
      </a:accent2>
      <a:accent3>
        <a:srgbClr val="E7BC29"/>
      </a:accent3>
      <a:accent4>
        <a:srgbClr val="D092A7"/>
      </a:accent4>
      <a:accent5>
        <a:srgbClr val="9C85C0"/>
      </a:accent5>
      <a:accent6>
        <a:srgbClr val="809EC2"/>
      </a:accent6>
      <a:hlink>
        <a:srgbClr val="C9405B"/>
      </a:hlink>
      <a:folHlink>
        <a:srgbClr val="7F6F6F"/>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TM16401371[[fn=地圖集]]</Template>
  <TotalTime>270</TotalTime>
  <Words>1814</Words>
  <Application>Microsoft Office PowerPoint</Application>
  <PresentationFormat>寬螢幕</PresentationFormat>
  <Paragraphs>282</Paragraphs>
  <Slides>35</Slides>
  <Notes>4</Notes>
  <HiddenSlides>0</HiddenSlides>
  <MMClips>0</MMClips>
  <ScaleCrop>false</ScaleCrop>
  <HeadingPairs>
    <vt:vector size="6" baseType="variant">
      <vt:variant>
        <vt:lpstr>使用字型</vt:lpstr>
      </vt:variant>
      <vt:variant>
        <vt:i4>17</vt:i4>
      </vt:variant>
      <vt:variant>
        <vt:lpstr>佈景主題</vt:lpstr>
      </vt:variant>
      <vt:variant>
        <vt:i4>7</vt:i4>
      </vt:variant>
      <vt:variant>
        <vt:lpstr>投影片標題</vt:lpstr>
      </vt:variant>
      <vt:variant>
        <vt:i4>35</vt:i4>
      </vt:variant>
    </vt:vector>
  </HeadingPairs>
  <TitlesOfParts>
    <vt:vector size="59" baseType="lpstr">
      <vt:lpstr>王漢宗特明體繁</vt:lpstr>
      <vt:lpstr>華康中圓體</vt:lpstr>
      <vt:lpstr>微軟正黑體</vt:lpstr>
      <vt:lpstr>新細明體</vt:lpstr>
      <vt:lpstr>Arial</vt:lpstr>
      <vt:lpstr>Calibri</vt:lpstr>
      <vt:lpstr>Calibri Light</vt:lpstr>
      <vt:lpstr>Century Gothic</vt:lpstr>
      <vt:lpstr>Corbel</vt:lpstr>
      <vt:lpstr>Maiandra GD</vt:lpstr>
      <vt:lpstr>Rockwell</vt:lpstr>
      <vt:lpstr>Times New Roman</vt:lpstr>
      <vt:lpstr>Trebuchet MS</vt:lpstr>
      <vt:lpstr>Tw Cen MT</vt:lpstr>
      <vt:lpstr>Wingdings</vt:lpstr>
      <vt:lpstr>Wingdings 2</vt:lpstr>
      <vt:lpstr>Wingdings 3</vt:lpstr>
      <vt:lpstr>Atlas</vt:lpstr>
      <vt:lpstr>多面向</vt:lpstr>
      <vt:lpstr>Office 佈景主題</vt:lpstr>
      <vt:lpstr>1_多面向</vt:lpstr>
      <vt:lpstr>中庸</vt:lpstr>
      <vt:lpstr>絲縷</vt:lpstr>
      <vt:lpstr>1_絲縷</vt:lpstr>
      <vt:lpstr>安心就學支持計畫  安心學習助學金</vt:lpstr>
      <vt:lpstr>申請資格</vt:lpstr>
      <vt:lpstr>申請限制</vt:lpstr>
      <vt:lpstr>申請方式</vt:lpstr>
      <vt:lpstr>檢附文件</vt:lpstr>
      <vt:lpstr>申請期限</vt:lpstr>
      <vt:lpstr>補助金額</vt:lpstr>
      <vt:lpstr>繳件單位</vt:lpstr>
      <vt:lpstr>歡迎加入</vt:lpstr>
      <vt:lpstr>PowerPoint 簡報</vt:lpstr>
      <vt:lpstr>PowerPoint 簡報</vt:lpstr>
      <vt:lpstr>課業學習輔導成績進步助學金 </vt:lpstr>
      <vt:lpstr>課業輔導學伴獎勵金 </vt:lpstr>
      <vt:lpstr>競賽拔尖獎勵金</vt:lpstr>
      <vt:lpstr>社會實踐輔導助學金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國立中央大學安心就學支持計畫  -國外進修補助獎勵金                          報告人:國際處 宋小姐 </vt:lpstr>
      <vt:lpstr>計畫目標： 為鼓勵經濟或文化不利學生參與參加校內外各項出國計畫，拓展其國際視野</vt:lpstr>
      <vt:lpstr>申請人身份： 需於每學期初通過生活助學金申請者 -符合本校「向日葵助學計畫實施辦法」之在學學生 -符合學雜費減免資格之低收入戶學生、中低收入戶學生、特殊境遇家庭子女或孫子女、原住民族籍學生、身心障礙學生及身心障礙人士子女等身份者 -符合教育部大專校院經濟或文化不利學生助學計畫所訂助學金申請資格者 -其他經委員會審定之經濟或文化不利學生（如：三代家庭第一位進大學者、新住民）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安心就學支持計畫 安心學習助學金</dc:title>
  <dc:creator>Ringo</dc:creator>
  <cp:lastModifiedBy>user</cp:lastModifiedBy>
  <cp:revision>22</cp:revision>
  <dcterms:created xsi:type="dcterms:W3CDTF">2020-02-18T03:20:49Z</dcterms:created>
  <dcterms:modified xsi:type="dcterms:W3CDTF">2020-02-24T08:45:08Z</dcterms:modified>
</cp:coreProperties>
</file>