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gbLaAYgLM&amp;ab_channel=%E5%85%A7%E6%94%BF%E9%83%A8%E6%B6%88%E9%98%B2%E7%BD%B2" TargetMode="External"/><Relationship Id="rId2" Type="http://schemas.openxmlformats.org/officeDocument/2006/relationships/hyperlink" Target="https://www.youtube.com/watch?v=4fird_h1UIw&amp;list=PLIOTQ0p_8fAzMQS4KZVnrDjmL9KawrtqH&amp;index=18&amp;ab_channel=%E5%85%A7%E6%94%BF%E9%83%A8%E6%B6%88%E9%98%B2%E7%BD%B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5533" y="360341"/>
            <a:ext cx="8911687" cy="685944"/>
          </a:xfrm>
        </p:spPr>
        <p:txBody>
          <a:bodyPr/>
          <a:lstStyle/>
          <a:p>
            <a:r>
              <a:rPr lang="zh-TW" altLang="zh-TW" b="1" dirty="0">
                <a:solidFill>
                  <a:srgbClr val="C00000"/>
                </a:solidFill>
              </a:rPr>
              <a:t>◎防範</a:t>
            </a:r>
            <a:r>
              <a:rPr lang="en-US" altLang="zh-TW" b="1" dirty="0">
                <a:solidFill>
                  <a:srgbClr val="C00000"/>
                </a:solidFill>
              </a:rPr>
              <a:t>CO(</a:t>
            </a:r>
            <a:r>
              <a:rPr lang="zh-TW" altLang="zh-TW" b="1" dirty="0">
                <a:solidFill>
                  <a:srgbClr val="C00000"/>
                </a:solidFill>
              </a:rPr>
              <a:t>一氧化碳</a:t>
            </a:r>
            <a:r>
              <a:rPr lang="en-US" altLang="zh-TW" b="1" dirty="0">
                <a:solidFill>
                  <a:srgbClr val="C00000"/>
                </a:solidFill>
              </a:rPr>
              <a:t>/</a:t>
            </a:r>
            <a:r>
              <a:rPr lang="zh-TW" altLang="zh-TW" b="1" dirty="0">
                <a:solidFill>
                  <a:srgbClr val="C00000"/>
                </a:solidFill>
              </a:rPr>
              <a:t>瓦斯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zh-TW" b="1" dirty="0">
                <a:solidFill>
                  <a:srgbClr val="C00000"/>
                </a:solidFill>
              </a:rPr>
              <a:t>中毒宣導來嘍</a:t>
            </a:r>
            <a:r>
              <a:rPr lang="en-US" altLang="zh-TW" b="1" dirty="0" smtClean="0">
                <a:solidFill>
                  <a:srgbClr val="C00000"/>
                </a:solidFill>
              </a:rPr>
              <a:t>~~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5854" y="1371600"/>
            <a:ext cx="8941777" cy="5169877"/>
          </a:xfrm>
        </p:spPr>
        <p:txBody>
          <a:bodyPr>
            <a:normAutofit/>
          </a:bodyPr>
          <a:lstStyle/>
          <a:p>
            <a:r>
              <a:rPr lang="zh-TW" altLang="zh-TW" sz="2800" b="1" dirty="0" smtClean="0">
                <a:latin typeface="+mj-ea"/>
                <a:ea typeface="+mj-ea"/>
              </a:rPr>
              <a:t>據</a:t>
            </a:r>
            <a:r>
              <a:rPr lang="zh-TW" altLang="zh-TW" sz="2800" b="1" dirty="0">
                <a:latin typeface="+mj-ea"/>
                <a:ea typeface="+mj-ea"/>
              </a:rPr>
              <a:t>內政部統計，</a:t>
            </a:r>
            <a:r>
              <a:rPr lang="en-US" altLang="zh-TW" sz="2800" b="1" dirty="0">
                <a:latin typeface="+mj-ea"/>
                <a:ea typeface="+mj-ea"/>
              </a:rPr>
              <a:t>105~109</a:t>
            </a:r>
            <a:r>
              <a:rPr lang="zh-TW" altLang="zh-TW" sz="2800" b="1" dirty="0">
                <a:latin typeface="+mj-ea"/>
                <a:ea typeface="+mj-ea"/>
              </a:rPr>
              <a:t>年「熱水器一氧化碳中毒」案件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en-US" altLang="zh-TW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71.74</a:t>
            </a:r>
            <a:r>
              <a:rPr lang="en-US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%</a:t>
            </a:r>
            <a:r>
              <a:rPr lang="zh-TW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發生於</a:t>
            </a:r>
            <a:r>
              <a:rPr lang="en-US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12</a:t>
            </a:r>
            <a:r>
              <a:rPr lang="zh-TW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月</a:t>
            </a:r>
            <a:r>
              <a:rPr lang="en-US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~2</a:t>
            </a:r>
            <a:r>
              <a:rPr lang="zh-TW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月氣溫較低月份</a:t>
            </a:r>
            <a:r>
              <a:rPr lang="zh-TW" altLang="zh-TW" sz="2800" b="1" dirty="0">
                <a:latin typeface="+mj-ea"/>
                <a:ea typeface="+mj-ea"/>
              </a:rPr>
              <a:t>。</a:t>
            </a:r>
          </a:p>
          <a:p>
            <a:pPr>
              <a:spcBef>
                <a:spcPts val="2400"/>
              </a:spcBef>
            </a:pPr>
            <a:r>
              <a:rPr lang="zh-TW" altLang="zh-TW" sz="2800" b="1" dirty="0" smtClean="0">
                <a:latin typeface="+mj-ea"/>
                <a:ea typeface="+mj-ea"/>
              </a:rPr>
              <a:t>民眾</a:t>
            </a:r>
            <a:r>
              <a:rPr lang="zh-TW" altLang="zh-TW" sz="2800" b="1" dirty="0">
                <a:latin typeface="+mj-ea"/>
                <a:ea typeface="+mj-ea"/>
              </a:rPr>
              <a:t>常因瓦斯熱水器安裝</a:t>
            </a:r>
            <a:r>
              <a:rPr lang="zh-TW" altLang="zh-TW" sz="2800" b="1" dirty="0" smtClean="0">
                <a:latin typeface="+mj-ea"/>
                <a:ea typeface="+mj-ea"/>
              </a:rPr>
              <a:t>不當</a:t>
            </a:r>
            <a:r>
              <a:rPr lang="zh-TW" altLang="en-US" sz="2800" b="1" dirty="0" smtClean="0">
                <a:latin typeface="+mj-ea"/>
                <a:ea typeface="+mj-ea"/>
              </a:rPr>
              <a:t>、</a:t>
            </a:r>
            <a:r>
              <a:rPr lang="zh-TW" altLang="zh-TW" sz="2800" b="1" dirty="0" smtClean="0">
                <a:latin typeface="+mj-ea"/>
                <a:ea typeface="+mj-ea"/>
              </a:rPr>
              <a:t>未</a:t>
            </a:r>
            <a:r>
              <a:rPr lang="zh-TW" altLang="zh-TW" sz="2800" b="1" dirty="0">
                <a:latin typeface="+mj-ea"/>
                <a:ea typeface="+mj-ea"/>
              </a:rPr>
              <a:t>保持通風，使</a:t>
            </a:r>
            <a:r>
              <a:rPr lang="en-US" altLang="zh-TW" sz="2800" b="1" dirty="0">
                <a:latin typeface="+mj-ea"/>
                <a:ea typeface="+mj-ea"/>
              </a:rPr>
              <a:t>CO</a:t>
            </a:r>
            <a:r>
              <a:rPr lang="zh-TW" altLang="zh-TW" sz="2800" b="1" dirty="0">
                <a:latin typeface="+mj-ea"/>
                <a:ea typeface="+mj-ea"/>
              </a:rPr>
              <a:t>中毒風險遽增。故每年</a:t>
            </a:r>
            <a:r>
              <a:rPr lang="en-US" altLang="zh-TW" sz="2800" b="1" dirty="0">
                <a:latin typeface="+mj-ea"/>
                <a:ea typeface="+mj-ea"/>
              </a:rPr>
              <a:t>12</a:t>
            </a:r>
            <a:r>
              <a:rPr lang="zh-TW" altLang="zh-TW" sz="2800" b="1" dirty="0">
                <a:latin typeface="+mj-ea"/>
                <a:ea typeface="+mj-ea"/>
              </a:rPr>
              <a:t>月至翌年</a:t>
            </a:r>
            <a:r>
              <a:rPr lang="en-US" altLang="zh-TW" sz="2800" b="1" dirty="0">
                <a:latin typeface="+mj-ea"/>
                <a:ea typeface="+mj-ea"/>
              </a:rPr>
              <a:t>2</a:t>
            </a:r>
            <a:r>
              <a:rPr lang="zh-TW" altLang="zh-TW" sz="2800" b="1" dirty="0">
                <a:latin typeface="+mj-ea"/>
                <a:ea typeface="+mj-ea"/>
              </a:rPr>
              <a:t>月為</a:t>
            </a:r>
            <a:r>
              <a:rPr lang="en-US" altLang="zh-TW" sz="2800" b="1" dirty="0">
                <a:latin typeface="+mj-ea"/>
                <a:ea typeface="+mj-ea"/>
              </a:rPr>
              <a:t>CO</a:t>
            </a:r>
            <a:r>
              <a:rPr lang="zh-TW" altLang="zh-TW" sz="2800" b="1" dirty="0">
                <a:latin typeface="+mj-ea"/>
                <a:ea typeface="+mj-ea"/>
              </a:rPr>
              <a:t>預防季，需加強防範</a:t>
            </a:r>
            <a:r>
              <a:rPr lang="en-US" altLang="zh-TW" sz="2800" b="1" dirty="0">
                <a:latin typeface="+mj-ea"/>
                <a:ea typeface="+mj-ea"/>
              </a:rPr>
              <a:t>CO</a:t>
            </a:r>
            <a:r>
              <a:rPr lang="zh-TW" altLang="zh-TW" sz="2800" b="1" dirty="0">
                <a:latin typeface="+mj-ea"/>
                <a:ea typeface="+mj-ea"/>
              </a:rPr>
              <a:t>中毒，維護生命安全。</a:t>
            </a:r>
          </a:p>
          <a:p>
            <a:pPr>
              <a:spcBef>
                <a:spcPts val="2400"/>
              </a:spcBef>
            </a:pPr>
            <a:r>
              <a:rPr lang="zh-TW" altLang="zh-TW" sz="2800" b="1" u="sng" dirty="0" smtClean="0">
                <a:solidFill>
                  <a:srgbClr val="0000CC"/>
                </a:solidFill>
                <a:latin typeface="+mj-ea"/>
                <a:ea typeface="+mj-ea"/>
              </a:rPr>
              <a:t>同學</a:t>
            </a:r>
            <a:r>
              <a:rPr lang="zh-TW" altLang="zh-TW" sz="2800" b="1" u="sng" dirty="0">
                <a:solidFill>
                  <a:srgbClr val="0000CC"/>
                </a:solidFill>
                <a:latin typeface="+mj-ea"/>
                <a:ea typeface="+mj-ea"/>
              </a:rPr>
              <a:t>在校外租屋，或自己住家，類案時有發生，此一期間均應特別留意</a:t>
            </a:r>
            <a:r>
              <a:rPr lang="zh-TW" altLang="zh-TW" sz="2800" b="1" dirty="0" smtClean="0">
                <a:latin typeface="+mj-ea"/>
                <a:ea typeface="+mj-ea"/>
              </a:rPr>
              <a:t>。</a:t>
            </a:r>
            <a:r>
              <a:rPr lang="en-US" altLang="zh-TW" sz="2800" b="1" dirty="0">
                <a:latin typeface="+mj-ea"/>
                <a:ea typeface="+mj-ea"/>
              </a:rPr>
              <a:t> </a:t>
            </a:r>
            <a:endParaRPr lang="zh-TW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704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41233" y="465849"/>
            <a:ext cx="8911687" cy="765075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◎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</a:rPr>
              <a:t>防範</a:t>
            </a:r>
            <a:r>
              <a:rPr lang="zh-TW" altLang="zh-TW" b="1" dirty="0">
                <a:solidFill>
                  <a:srgbClr val="C00000"/>
                </a:solidFill>
                <a:latin typeface="+mj-ea"/>
              </a:rPr>
              <a:t>注意要項如下：</a:t>
            </a:r>
            <a:br>
              <a:rPr lang="zh-TW" altLang="zh-TW" b="1" dirty="0">
                <a:solidFill>
                  <a:srgbClr val="C00000"/>
                </a:solidFill>
                <a:latin typeface="+mj-ea"/>
              </a:rPr>
            </a:br>
            <a:endParaRPr lang="zh-TW" altLang="en-US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1792" y="1318844"/>
            <a:ext cx="10559561" cy="4237891"/>
          </a:xfrm>
        </p:spPr>
        <p:txBody>
          <a:bodyPr>
            <a:noAutofit/>
          </a:bodyPr>
          <a:lstStyle/>
          <a:p>
            <a:r>
              <a:rPr lang="zh-TW" altLang="zh-TW" sz="2500" b="1" dirty="0" smtClean="0">
                <a:latin typeface="+mj-ea"/>
                <a:ea typeface="+mj-ea"/>
              </a:rPr>
              <a:t>瓦斯</a:t>
            </a:r>
            <a:r>
              <a:rPr lang="zh-TW" altLang="zh-TW" sz="2500" b="1" dirty="0">
                <a:latin typeface="+mj-ea"/>
                <a:ea typeface="+mj-ea"/>
              </a:rPr>
              <a:t>熱水器、瓦斯桶</a:t>
            </a:r>
            <a:r>
              <a:rPr lang="en-US" altLang="zh-TW" sz="2500" b="1" dirty="0">
                <a:latin typeface="+mj-ea"/>
                <a:ea typeface="+mj-ea"/>
              </a:rPr>
              <a:t>--</a:t>
            </a:r>
            <a:r>
              <a:rPr lang="zh-TW" altLang="zh-TW" sz="2500" b="1" dirty="0">
                <a:latin typeface="+mj-ea"/>
                <a:ea typeface="+mj-ea"/>
              </a:rPr>
              <a:t>應安裝於室外通風處。</a:t>
            </a:r>
          </a:p>
          <a:p>
            <a:r>
              <a:rPr lang="zh-TW" altLang="zh-TW" sz="2500" b="1" dirty="0" smtClean="0">
                <a:latin typeface="+mj-ea"/>
                <a:ea typeface="+mj-ea"/>
              </a:rPr>
              <a:t>瓦斯</a:t>
            </a:r>
            <a:r>
              <a:rPr lang="zh-TW" altLang="zh-TW" sz="2500" b="1" dirty="0">
                <a:latin typeface="+mj-ea"/>
                <a:ea typeface="+mj-ea"/>
              </a:rPr>
              <a:t>熱水器安裝於室外陽台時，應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避免裝</a:t>
            </a:r>
            <a:r>
              <a:rPr lang="zh-TW" altLang="zh-TW" sz="2500" b="1" u="sng" dirty="0" smtClean="0">
                <a:solidFill>
                  <a:srgbClr val="0000CC"/>
                </a:solidFill>
                <a:latin typeface="+mj-ea"/>
                <a:ea typeface="+mj-ea"/>
              </a:rPr>
              <a:t>設</a:t>
            </a:r>
            <a:r>
              <a:rPr lang="en-US" altLang="zh-TW" sz="2500" b="1" u="sng" dirty="0" smtClean="0">
                <a:solidFill>
                  <a:srgbClr val="0000CC"/>
                </a:solidFill>
                <a:latin typeface="+mj-ea"/>
                <a:ea typeface="+mj-ea"/>
              </a:rPr>
              <a:t>-</a:t>
            </a:r>
            <a:r>
              <a:rPr lang="zh-TW" altLang="zh-TW" sz="2500" b="1" u="sng" dirty="0" smtClean="0">
                <a:solidFill>
                  <a:srgbClr val="0000CC"/>
                </a:solidFill>
                <a:latin typeface="+mj-ea"/>
                <a:ea typeface="+mj-ea"/>
              </a:rPr>
              <a:t>遮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雨</a:t>
            </a:r>
            <a:r>
              <a:rPr lang="zh-TW" altLang="zh-TW" sz="2500" b="1" u="sng" dirty="0" smtClean="0">
                <a:solidFill>
                  <a:srgbClr val="0000CC"/>
                </a:solidFill>
                <a:latin typeface="+mj-ea"/>
                <a:ea typeface="+mj-ea"/>
              </a:rPr>
              <a:t>隔板</a:t>
            </a:r>
            <a:r>
              <a:rPr lang="zh-TW" altLang="en-US" sz="2500" b="1" u="sng" dirty="0">
                <a:solidFill>
                  <a:srgbClr val="0000CC"/>
                </a:solidFill>
                <a:latin typeface="+mj-ea"/>
                <a:ea typeface="+mj-ea"/>
              </a:rPr>
              <a:t>、</a:t>
            </a:r>
            <a:r>
              <a:rPr lang="zh-TW" altLang="zh-TW" sz="2500" b="1" u="sng" dirty="0" smtClean="0">
                <a:solidFill>
                  <a:srgbClr val="0000CC"/>
                </a:solidFill>
                <a:latin typeface="+mj-ea"/>
                <a:ea typeface="+mj-ea"/>
              </a:rPr>
              <a:t>或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掛曬過多衣物影響通風</a:t>
            </a:r>
            <a:r>
              <a:rPr lang="zh-TW" altLang="zh-TW" sz="25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500" b="1" dirty="0" smtClean="0">
                <a:latin typeface="+mj-ea"/>
                <a:ea typeface="+mj-ea"/>
              </a:rPr>
              <a:t>若</a:t>
            </a:r>
            <a:r>
              <a:rPr lang="zh-TW" altLang="zh-TW" sz="2500" b="1" dirty="0">
                <a:latin typeface="+mj-ea"/>
                <a:ea typeface="+mj-ea"/>
              </a:rPr>
              <a:t>因環境限制，僅能安裝於室內或密閉</a:t>
            </a:r>
            <a:r>
              <a:rPr lang="zh-TW" altLang="zh-TW" sz="2500" b="1" dirty="0" smtClean="0">
                <a:latin typeface="+mj-ea"/>
                <a:ea typeface="+mj-ea"/>
              </a:rPr>
              <a:t>陽台時</a:t>
            </a:r>
            <a:r>
              <a:rPr lang="zh-TW" altLang="zh-TW" sz="2500" b="1" dirty="0">
                <a:latin typeface="+mj-ea"/>
                <a:ea typeface="+mj-ea"/>
              </a:rPr>
              <a:t>，瓦斯熱水器應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加裝強制排氣裝置</a:t>
            </a:r>
            <a:r>
              <a:rPr lang="zh-TW" altLang="zh-TW" sz="25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500" b="1" dirty="0" smtClean="0">
                <a:latin typeface="+mj-ea"/>
                <a:ea typeface="+mj-ea"/>
              </a:rPr>
              <a:t>瓦斯</a:t>
            </a:r>
            <a:r>
              <a:rPr lang="zh-TW" altLang="zh-TW" sz="2500" b="1" dirty="0">
                <a:latin typeface="+mj-ea"/>
                <a:ea typeface="+mj-ea"/>
              </a:rPr>
              <a:t>熱水器、瓦斯軟管應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定期請合格廠商安全檢查</a:t>
            </a:r>
            <a:r>
              <a:rPr lang="zh-TW" altLang="zh-TW" sz="2500" b="1" dirty="0">
                <a:latin typeface="+mj-ea"/>
                <a:ea typeface="+mj-ea"/>
              </a:rPr>
              <a:t>，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瓦斯管線避免纏繞、扭曲，並避開火源</a:t>
            </a:r>
            <a:r>
              <a:rPr lang="zh-TW" altLang="zh-TW" sz="25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500" b="1" dirty="0" smtClean="0">
                <a:latin typeface="+mj-ea"/>
                <a:ea typeface="+mj-ea"/>
              </a:rPr>
              <a:t>沐浴</a:t>
            </a:r>
            <a:r>
              <a:rPr lang="zh-TW" altLang="zh-TW" sz="2500" b="1" dirty="0">
                <a:latin typeface="+mj-ea"/>
                <a:ea typeface="+mj-ea"/>
              </a:rPr>
              <a:t>洗澡或烹煮</a:t>
            </a:r>
            <a:r>
              <a:rPr lang="zh-TW" altLang="zh-TW" sz="2500" b="1" dirty="0" smtClean="0">
                <a:latin typeface="+mj-ea"/>
                <a:ea typeface="+mj-ea"/>
              </a:rPr>
              <a:t>餐飲，</a:t>
            </a:r>
            <a:r>
              <a:rPr lang="zh-TW" altLang="zh-TW" sz="2500" b="1" dirty="0">
                <a:latin typeface="+mj-ea"/>
                <a:ea typeface="+mj-ea"/>
              </a:rPr>
              <a:t>不論天氣多冷，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均應開啟窗戶保持室內空氣流通</a:t>
            </a:r>
            <a:r>
              <a:rPr lang="zh-TW" altLang="zh-TW" sz="25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500" b="1" dirty="0" smtClean="0">
                <a:latin typeface="+mj-ea"/>
                <a:ea typeface="+mj-ea"/>
              </a:rPr>
              <a:t>洗澡</a:t>
            </a:r>
            <a:r>
              <a:rPr lang="zh-TW" altLang="en-US" sz="2500" b="1" dirty="0" smtClean="0">
                <a:latin typeface="+mj-ea"/>
                <a:ea typeface="+mj-ea"/>
              </a:rPr>
              <a:t>中</a:t>
            </a:r>
            <a:r>
              <a:rPr lang="zh-TW" altLang="zh-TW" sz="2500" b="1" dirty="0" smtClean="0">
                <a:latin typeface="+mj-ea"/>
                <a:ea typeface="+mj-ea"/>
              </a:rPr>
              <a:t>或</a:t>
            </a:r>
            <a:r>
              <a:rPr lang="zh-TW" altLang="zh-TW" sz="2500" b="1" dirty="0">
                <a:latin typeface="+mj-ea"/>
                <a:ea typeface="+mj-ea"/>
              </a:rPr>
              <a:t>洗完澡後，若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產生頭暈、想吐等不適現象，立即通報</a:t>
            </a:r>
            <a:r>
              <a:rPr lang="en-US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119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就醫</a:t>
            </a:r>
            <a:r>
              <a:rPr lang="zh-TW" altLang="zh-TW" sz="25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500" b="1" dirty="0" smtClean="0">
                <a:latin typeface="+mj-ea"/>
                <a:ea typeface="+mj-ea"/>
              </a:rPr>
              <a:t>若</a:t>
            </a:r>
            <a:r>
              <a:rPr lang="zh-TW" altLang="zh-TW" sz="2500" b="1" dirty="0">
                <a:latin typeface="+mj-ea"/>
                <a:ea typeface="+mj-ea"/>
              </a:rPr>
              <a:t>由戶外進入室內，感覺</a:t>
            </a:r>
            <a:r>
              <a:rPr lang="zh-TW" altLang="zh-TW" sz="2500" b="1" u="sng" dirty="0">
                <a:solidFill>
                  <a:srgbClr val="0000CC"/>
                </a:solidFill>
                <a:latin typeface="+mj-ea"/>
                <a:ea typeface="+mj-ea"/>
              </a:rPr>
              <a:t>室內明顯彌漫瓦斯氣味，切勿開啟任何電器及火源開關</a:t>
            </a:r>
            <a:r>
              <a:rPr lang="zh-TW" altLang="zh-TW" sz="2500" b="1" dirty="0">
                <a:latin typeface="+mj-ea"/>
                <a:ea typeface="+mj-ea"/>
              </a:rPr>
              <a:t>，以免發生氣爆。</a:t>
            </a:r>
            <a:endParaRPr lang="zh-TW" altLang="en-US" sz="2500" b="1" dirty="0">
              <a:latin typeface="+mj-ea"/>
              <a:ea typeface="+mj-ea"/>
            </a:endParaRPr>
          </a:p>
          <a:p>
            <a:endParaRPr lang="zh-TW" altLang="en-US" sz="25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10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5371" y="413103"/>
            <a:ext cx="10251829" cy="747482"/>
          </a:xfrm>
        </p:spPr>
        <p:txBody>
          <a:bodyPr>
            <a:noAutofit/>
          </a:bodyPr>
          <a:lstStyle/>
          <a:p>
            <a:r>
              <a:rPr lang="zh-TW" altLang="zh-TW" sz="3200" b="1" dirty="0" smtClean="0">
                <a:solidFill>
                  <a:srgbClr val="0000CC"/>
                </a:solidFill>
                <a:latin typeface="+mj-ea"/>
              </a:rPr>
              <a:t>以下宣導</a:t>
            </a:r>
            <a:r>
              <a:rPr lang="zh-TW" altLang="zh-TW" sz="3200" b="1" dirty="0">
                <a:solidFill>
                  <a:srgbClr val="0000CC"/>
                </a:solidFill>
                <a:latin typeface="+mj-ea"/>
              </a:rPr>
              <a:t>短片及海報</a:t>
            </a:r>
            <a:r>
              <a:rPr lang="zh-TW" altLang="zh-TW" sz="3200" b="1" dirty="0" smtClean="0">
                <a:solidFill>
                  <a:srgbClr val="0000CC"/>
                </a:solidFill>
                <a:latin typeface="+mj-ea"/>
              </a:rPr>
              <a:t>，請同學</a:t>
            </a:r>
            <a:r>
              <a:rPr lang="zh-TW" altLang="en-US" sz="3200" b="1" dirty="0" smtClean="0">
                <a:solidFill>
                  <a:srgbClr val="0000CC"/>
                </a:solidFill>
                <a:latin typeface="+mj-ea"/>
              </a:rPr>
              <a:t>觀</a:t>
            </a:r>
            <a:r>
              <a:rPr lang="zh-TW" altLang="zh-TW" sz="3200" b="1" dirty="0" smtClean="0">
                <a:solidFill>
                  <a:srgbClr val="0000CC"/>
                </a:solidFill>
                <a:latin typeface="+mj-ea"/>
              </a:rPr>
              <a:t>看，</a:t>
            </a:r>
            <a:r>
              <a:rPr lang="zh-TW" altLang="zh-TW" sz="3200" b="1" dirty="0">
                <a:solidFill>
                  <a:srgbClr val="0000CC"/>
                </a:solidFill>
                <a:latin typeface="+mj-ea"/>
              </a:rPr>
              <a:t>確保自身安全</a:t>
            </a:r>
            <a:r>
              <a:rPr lang="en-US" altLang="zh-TW" sz="3200" b="1" dirty="0" smtClean="0">
                <a:solidFill>
                  <a:srgbClr val="0000CC"/>
                </a:solidFill>
                <a:latin typeface="+mj-ea"/>
              </a:rPr>
              <a:t>~</a:t>
            </a:r>
            <a:r>
              <a:rPr lang="zh-TW" altLang="zh-TW" sz="3200" b="1" dirty="0">
                <a:solidFill>
                  <a:srgbClr val="0000CC"/>
                </a:solidFill>
                <a:latin typeface="+mj-ea"/>
              </a:rPr>
              <a:t/>
            </a:r>
            <a:br>
              <a:rPr lang="zh-TW" altLang="zh-TW" sz="3200" b="1" dirty="0">
                <a:solidFill>
                  <a:srgbClr val="0000CC"/>
                </a:solidFill>
                <a:latin typeface="+mj-ea"/>
              </a:rPr>
            </a:br>
            <a:endParaRPr lang="zh-TW" altLang="en-US" sz="3200" b="1" dirty="0">
              <a:solidFill>
                <a:srgbClr val="0000CC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5900" y="1544524"/>
            <a:ext cx="10401300" cy="3777622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+mj-ea"/>
                <a:ea typeface="+mj-ea"/>
              </a:rPr>
              <a:t>學生部分</a:t>
            </a:r>
            <a:r>
              <a:rPr lang="zh-TW" altLang="zh-TW" sz="2800" b="1" dirty="0" smtClean="0">
                <a:solidFill>
                  <a:schemeClr val="tx1"/>
                </a:solidFill>
                <a:latin typeface="+mj-ea"/>
                <a:ea typeface="+mj-ea"/>
              </a:rPr>
              <a:t>宣導</a:t>
            </a:r>
            <a:r>
              <a:rPr lang="zh-TW" altLang="zh-TW" sz="2800" b="1" dirty="0">
                <a:solidFill>
                  <a:schemeClr val="tx1"/>
                </a:solidFill>
                <a:latin typeface="+mj-ea"/>
                <a:ea typeface="+mj-ea"/>
              </a:rPr>
              <a:t>短片</a:t>
            </a:r>
            <a:endParaRPr lang="zh-TW" altLang="zh-TW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800" b="1" u="sng" dirty="0" smtClean="0">
                <a:latin typeface="+mj-ea"/>
                <a:ea typeface="+mj-ea"/>
                <a:hlinkClick r:id="rId2"/>
              </a:rPr>
              <a:t>https</a:t>
            </a:r>
            <a:r>
              <a:rPr lang="en-US" altLang="zh-TW" sz="2800" b="1" u="sng" dirty="0">
                <a:latin typeface="+mj-ea"/>
                <a:ea typeface="+mj-ea"/>
                <a:hlinkClick r:id="rId2"/>
              </a:rPr>
              <a:t>://www.youtube.com/watch?v=4fird_h1UIw&amp;list=PLIOTQ0p_8fAzMQS4KZVnrDjmL9KawrtqH&amp;index=18&amp;ab_channel=%E5%85%A7%E6%94%BF%E9%83%A8%E6%B6%88%E9%98%B2%E7%BD%B2</a:t>
            </a:r>
            <a:endParaRPr lang="zh-TW" altLang="zh-TW" sz="28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+mj-ea"/>
                <a:ea typeface="+mj-ea"/>
              </a:rPr>
              <a:t> </a:t>
            </a:r>
            <a:endParaRPr lang="zh-TW" altLang="zh-TW" sz="2800" b="1" dirty="0">
              <a:latin typeface="+mj-ea"/>
              <a:ea typeface="+mj-ea"/>
            </a:endParaRPr>
          </a:p>
          <a:p>
            <a:r>
              <a:rPr lang="zh-TW" altLang="zh-TW" sz="2800" b="1" dirty="0" smtClean="0">
                <a:solidFill>
                  <a:schemeClr val="tx1"/>
                </a:solidFill>
                <a:latin typeface="+mj-ea"/>
                <a:ea typeface="+mj-ea"/>
              </a:rPr>
              <a:t>房東</a:t>
            </a:r>
            <a:r>
              <a:rPr lang="zh-TW" altLang="en-US" sz="2800" b="1" dirty="0">
                <a:solidFill>
                  <a:schemeClr val="tx1"/>
                </a:solidFill>
                <a:latin typeface="+mj-ea"/>
              </a:rPr>
              <a:t>部分</a:t>
            </a:r>
            <a:r>
              <a:rPr lang="zh-TW" altLang="zh-TW" sz="2800" b="1" dirty="0" smtClean="0">
                <a:solidFill>
                  <a:schemeClr val="tx1"/>
                </a:solidFill>
                <a:latin typeface="+mj-ea"/>
                <a:ea typeface="+mj-ea"/>
              </a:rPr>
              <a:t>宣導</a:t>
            </a:r>
            <a:r>
              <a:rPr lang="zh-TW" altLang="zh-TW" sz="2800" b="1" dirty="0">
                <a:solidFill>
                  <a:schemeClr val="tx1"/>
                </a:solidFill>
                <a:latin typeface="+mj-ea"/>
                <a:ea typeface="+mj-ea"/>
              </a:rPr>
              <a:t>短片</a:t>
            </a:r>
          </a:p>
          <a:p>
            <a:pPr marL="0" indent="0">
              <a:buNone/>
            </a:pPr>
            <a:r>
              <a:rPr lang="en-US" altLang="zh-TW" sz="2800" b="1" u="sng" dirty="0">
                <a:latin typeface="+mj-ea"/>
                <a:ea typeface="+mj-ea"/>
                <a:hlinkClick r:id="rId3"/>
              </a:rPr>
              <a:t>https://www.youtube.com/watch?v=cKgbLaAYgLM&amp;ab_channel=%</a:t>
            </a:r>
            <a:r>
              <a:rPr lang="en-US" altLang="zh-TW" sz="2800" b="1" u="sng" dirty="0" smtClean="0">
                <a:latin typeface="+mj-ea"/>
                <a:ea typeface="+mj-ea"/>
                <a:hlinkClick r:id="rId3"/>
              </a:rPr>
              <a:t>E5%85%A7%E6%94%BF%E9%83%A8%E6%B6%88%E9%98%B2%E7%BD%B2</a:t>
            </a:r>
            <a:r>
              <a:rPr lang="en-US" altLang="zh-TW" sz="2800" b="1" dirty="0">
                <a:latin typeface="+mj-ea"/>
                <a:ea typeface="+mj-ea"/>
              </a:rPr>
              <a:t> </a:t>
            </a:r>
            <a:endParaRPr lang="zh-TW" altLang="zh-TW" sz="2800" b="1" dirty="0">
              <a:latin typeface="+mj-ea"/>
              <a:ea typeface="+mj-ea"/>
            </a:endParaRPr>
          </a:p>
          <a:p>
            <a:endParaRPr lang="zh-TW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2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3" y="-105507"/>
            <a:ext cx="6049107" cy="70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-87923"/>
            <a:ext cx="5627076" cy="70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7" y="-114301"/>
            <a:ext cx="9651480" cy="70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293</Words>
  <Application>Microsoft Office PowerPoint</Application>
  <PresentationFormat>寬螢幕</PresentationFormat>
  <Paragraphs>18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Century Gothic</vt:lpstr>
      <vt:lpstr>Wingdings 3</vt:lpstr>
      <vt:lpstr>絲縷</vt:lpstr>
      <vt:lpstr>◎防範CO(一氧化碳/瓦斯)中毒宣導來嘍~~</vt:lpstr>
      <vt:lpstr>◎防範注意要項如下： </vt:lpstr>
      <vt:lpstr>以下宣導短片及海報，請同學觀看，確保自身安全~ 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◎防範CO(一氧化碳/瓦斯)中毒宣導來嘍~~</dc:title>
  <dc:creator>Windows 使用者</dc:creator>
  <cp:lastModifiedBy>Windows 使用者</cp:lastModifiedBy>
  <cp:revision>3</cp:revision>
  <dcterms:created xsi:type="dcterms:W3CDTF">2021-11-02T03:14:46Z</dcterms:created>
  <dcterms:modified xsi:type="dcterms:W3CDTF">2021-11-02T03:36:13Z</dcterms:modified>
</cp:coreProperties>
</file>